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309" r:id="rId2"/>
    <p:sldId id="311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312" r:id="rId30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5CE"/>
          </a:solidFill>
        </a:fill>
      </a:tcStyle>
    </a:wholeTbl>
    <a:band2H>
      <a:tcTxStyle/>
      <a:tcStyle>
        <a:tcBdr/>
        <a:fill>
          <a:solidFill>
            <a:srgbClr val="FEF2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3"/>
          </a:solidFill>
        </a:fill>
      </a:tcStyle>
    </a:wholeTbl>
    <a:band2H>
      <a:tcTxStyle/>
      <a:tcStyle>
        <a:tcBdr/>
        <a:fill>
          <a:solidFill>
            <a:srgbClr val="E6EA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DDDD"/>
          </a:solidFill>
        </a:fill>
      </a:tcStyle>
    </a:wholeTbl>
    <a:band2H>
      <a:tcTxStyle/>
      <a:tcStyle>
        <a:tcBdr/>
        <a:fill>
          <a:solidFill>
            <a:srgbClr val="EFEF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CECE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68"/>
    <p:restoredTop sz="94674"/>
  </p:normalViewPr>
  <p:slideViewPr>
    <p:cSldViewPr snapToGrid="0" snapToObjects="1">
      <p:cViewPr varScale="1">
        <p:scale>
          <a:sx n="109" d="100"/>
          <a:sy n="109" d="100"/>
        </p:scale>
        <p:origin x="51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tif>
</file>

<file path=ppt/media/image10.png>
</file>

<file path=ppt/media/image2.png>
</file>

<file path=ppt/media/image3.png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1" name="Shape 17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Arial"/>
      </a:defRPr>
    </a:lvl1pPr>
    <a:lvl2pPr indent="228600" defTabSz="457200" latinLnBrk="0">
      <a:defRPr sz="1200">
        <a:latin typeface="+mj-lt"/>
        <a:ea typeface="+mj-ea"/>
        <a:cs typeface="+mj-cs"/>
        <a:sym typeface="Arial"/>
      </a:defRPr>
    </a:lvl2pPr>
    <a:lvl3pPr indent="457200" defTabSz="457200" latinLnBrk="0">
      <a:defRPr sz="1200">
        <a:latin typeface="+mj-lt"/>
        <a:ea typeface="+mj-ea"/>
        <a:cs typeface="+mj-cs"/>
        <a:sym typeface="Arial"/>
      </a:defRPr>
    </a:lvl3pPr>
    <a:lvl4pPr indent="685800" defTabSz="457200" latinLnBrk="0">
      <a:defRPr sz="1200">
        <a:latin typeface="+mj-lt"/>
        <a:ea typeface="+mj-ea"/>
        <a:cs typeface="+mj-cs"/>
        <a:sym typeface="Arial"/>
      </a:defRPr>
    </a:lvl4pPr>
    <a:lvl5pPr indent="914400" defTabSz="457200" latinLnBrk="0">
      <a:defRPr sz="1200">
        <a:latin typeface="+mj-lt"/>
        <a:ea typeface="+mj-ea"/>
        <a:cs typeface="+mj-cs"/>
        <a:sym typeface="Arial"/>
      </a:defRPr>
    </a:lvl5pPr>
    <a:lvl6pPr indent="1143000" defTabSz="457200" latinLnBrk="0">
      <a:defRPr sz="1200">
        <a:latin typeface="+mj-lt"/>
        <a:ea typeface="+mj-ea"/>
        <a:cs typeface="+mj-cs"/>
        <a:sym typeface="Arial"/>
      </a:defRPr>
    </a:lvl6pPr>
    <a:lvl7pPr indent="1371600" defTabSz="457200" latinLnBrk="0">
      <a:defRPr sz="1200">
        <a:latin typeface="+mj-lt"/>
        <a:ea typeface="+mj-ea"/>
        <a:cs typeface="+mj-cs"/>
        <a:sym typeface="Arial"/>
      </a:defRPr>
    </a:lvl7pPr>
    <a:lvl8pPr indent="1600200" defTabSz="457200" latinLnBrk="0">
      <a:defRPr sz="1200">
        <a:latin typeface="+mj-lt"/>
        <a:ea typeface="+mj-ea"/>
        <a:cs typeface="+mj-cs"/>
        <a:sym typeface="Arial"/>
      </a:defRPr>
    </a:lvl8pPr>
    <a:lvl9pPr indent="1828800" defTabSz="4572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/>
          <p:cNvSpPr>
            <a:spLocks noGrp="1"/>
          </p:cNvSpPr>
          <p:nvPr>
            <p:ph type="body" sz="quarter" idx="13"/>
          </p:nvPr>
        </p:nvSpPr>
        <p:spPr>
          <a:xfrm>
            <a:off x="487898" y="3863771"/>
            <a:ext cx="3683001" cy="369889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/>
          </a:p>
        </p:txBody>
      </p:sp>
      <p:sp>
        <p:nvSpPr>
          <p:cNvPr id="13" name="Rectangle"/>
          <p:cNvSpPr>
            <a:spLocks noGrp="1"/>
          </p:cNvSpPr>
          <p:nvPr>
            <p:ph type="body" sz="quarter" idx="14"/>
          </p:nvPr>
        </p:nvSpPr>
        <p:spPr>
          <a:xfrm>
            <a:off x="487899" y="1250570"/>
            <a:ext cx="7324988" cy="744538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14" name="Rectangle"/>
          <p:cNvSpPr>
            <a:spLocks noGrp="1"/>
          </p:cNvSpPr>
          <p:nvPr>
            <p:ph type="body" sz="quarter" idx="15"/>
          </p:nvPr>
        </p:nvSpPr>
        <p:spPr>
          <a:xfrm>
            <a:off x="487898" y="2000917"/>
            <a:ext cx="6041584" cy="487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>
                <a:solidFill>
                  <a:srgbClr val="4D4D4C"/>
                </a:solidFill>
              </a:defRPr>
            </a:pPr>
            <a:endParaRPr/>
          </a:p>
        </p:txBody>
      </p:sp>
      <p:pic>
        <p:nvPicPr>
          <p:cNvPr id="15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1.pdf" descr="image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911" y="4699139"/>
            <a:ext cx="883651" cy="331101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Rectangle"/>
          <p:cNvSpPr/>
          <p:nvPr/>
        </p:nvSpPr>
        <p:spPr>
          <a:xfrm>
            <a:off x="8053950" y="4639759"/>
            <a:ext cx="1018534" cy="4400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900"/>
              </a:spcBef>
              <a:defRPr sz="4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xfrm>
            <a:off x="3074459" y="1674428"/>
            <a:ext cx="6069542" cy="1250669"/>
          </a:xfrm>
          <a:prstGeom prst="rect">
            <a:avLst/>
          </a:prstGeom>
        </p:spPr>
        <p:txBody>
          <a:bodyPr anchor="ctr"/>
          <a:lstStyle>
            <a:lvl1pPr>
              <a:defRPr sz="3000"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36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le Text"/>
          <p:cNvSpPr txBox="1">
            <a:spLocks noGrp="1"/>
          </p:cNvSpPr>
          <p:nvPr>
            <p:ph type="title"/>
          </p:nvPr>
        </p:nvSpPr>
        <p:spPr>
          <a:xfrm>
            <a:off x="1241825" y="73669"/>
            <a:ext cx="6660350" cy="633102"/>
          </a:xfrm>
          <a:prstGeom prst="rect">
            <a:avLst/>
          </a:prstGeom>
        </p:spPr>
        <p:txBody>
          <a:bodyPr lIns="26789" tIns="26789" rIns="26789" bIns="26789" anchor="ctr"/>
          <a:lstStyle>
            <a:lvl1pPr algn="ctr" defTabSz="308074">
              <a:defRPr sz="3200" b="0">
                <a:solidFill>
                  <a:srgbClr val="0365C0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Title Text</a:t>
            </a:r>
          </a:p>
        </p:txBody>
      </p:sp>
      <p:sp>
        <p:nvSpPr>
          <p:cNvPr id="145" name="Body Level One…"/>
          <p:cNvSpPr txBox="1">
            <a:spLocks noGrp="1"/>
          </p:cNvSpPr>
          <p:nvPr>
            <p:ph type="body" idx="1"/>
          </p:nvPr>
        </p:nvSpPr>
        <p:spPr>
          <a:xfrm>
            <a:off x="1277150" y="797990"/>
            <a:ext cx="6589700" cy="4190273"/>
          </a:xfrm>
          <a:prstGeom prst="rect">
            <a:avLst/>
          </a:prstGeom>
        </p:spPr>
        <p:txBody>
          <a:bodyPr lIns="26789" tIns="26789" rIns="26789" bIns="26789" anchor="ctr"/>
          <a:lstStyle>
            <a:lvl1pPr marL="222250" indent="-222250" defTabSz="308074">
              <a:buClr>
                <a:srgbClr val="53585F"/>
              </a:buClr>
              <a:buSzPct val="75000"/>
              <a:buChar char="✦"/>
              <a:defRPr sz="1800">
                <a:latin typeface="Seravek"/>
                <a:ea typeface="Seravek"/>
                <a:cs typeface="Seravek"/>
                <a:sym typeface="Seravek"/>
              </a:defRPr>
            </a:lvl1pPr>
            <a:lvl2pPr marL="666750" indent="-222250" defTabSz="308074">
              <a:buClr>
                <a:srgbClr val="53585F"/>
              </a:buClr>
              <a:buSzPct val="80000"/>
              <a:buChar char="❖"/>
              <a:defRPr sz="1600">
                <a:latin typeface="Seravek"/>
                <a:ea typeface="Seravek"/>
                <a:cs typeface="Seravek"/>
                <a:sym typeface="Seravek"/>
              </a:defRPr>
            </a:lvl2pPr>
            <a:lvl3pPr marL="1111250" indent="-222250" defTabSz="308074">
              <a:buSzPct val="75000"/>
              <a:defRPr sz="1400">
                <a:latin typeface="Seravek"/>
                <a:ea typeface="Seravek"/>
                <a:cs typeface="Seravek"/>
                <a:sym typeface="Seravek"/>
              </a:defRPr>
            </a:lvl3pPr>
            <a:lvl4pPr marL="1555750" indent="-222250" defTabSz="308074">
              <a:buSzPct val="75000"/>
              <a:buChar char="•"/>
              <a:defRPr sz="1800">
                <a:latin typeface="Seravek"/>
                <a:ea typeface="Seravek"/>
                <a:cs typeface="Seravek"/>
                <a:sym typeface="Seravek"/>
              </a:defRPr>
            </a:lvl4pPr>
            <a:lvl5pPr marL="2000250" indent="-222250" defTabSz="308074">
              <a:buSzPct val="75000"/>
              <a:buChar char="•"/>
              <a:defRPr sz="1800">
                <a:latin typeface="Seravek"/>
                <a:ea typeface="Seravek"/>
                <a:cs typeface="Seravek"/>
                <a:sym typeface="Seravek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781774" y="4806386"/>
            <a:ext cx="233945" cy="269479"/>
          </a:xfrm>
          <a:prstGeom prst="rect">
            <a:avLst/>
          </a:prstGeom>
        </p:spPr>
        <p:txBody>
          <a:bodyPr lIns="26789" tIns="26789" rIns="26789" bIns="26789" anchor="t"/>
          <a:lstStyle>
            <a:lvl1pPr algn="ctr" defTabSz="308074">
              <a:defRPr sz="1400"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itle Text"/>
          <p:cNvSpPr txBox="1">
            <a:spLocks noGrp="1"/>
          </p:cNvSpPr>
          <p:nvPr>
            <p:ph type="title"/>
          </p:nvPr>
        </p:nvSpPr>
        <p:spPr>
          <a:xfrm>
            <a:off x="168699" y="73669"/>
            <a:ext cx="8806601" cy="633102"/>
          </a:xfrm>
          <a:prstGeom prst="rect">
            <a:avLst/>
          </a:prstGeom>
        </p:spPr>
        <p:txBody>
          <a:bodyPr lIns="26789" tIns="26789" rIns="26789" bIns="26789" anchor="ctr"/>
          <a:lstStyle>
            <a:lvl1pPr algn="ctr" defTabSz="308074">
              <a:defRPr sz="3200" b="0">
                <a:solidFill>
                  <a:srgbClr val="4590D7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Title Text</a:t>
            </a:r>
          </a:p>
        </p:txBody>
      </p:sp>
      <p:sp>
        <p:nvSpPr>
          <p:cNvPr id="154" name="Body Level One…"/>
          <p:cNvSpPr txBox="1">
            <a:spLocks noGrp="1"/>
          </p:cNvSpPr>
          <p:nvPr>
            <p:ph type="body" idx="1"/>
          </p:nvPr>
        </p:nvSpPr>
        <p:spPr>
          <a:xfrm>
            <a:off x="403232" y="797990"/>
            <a:ext cx="8231943" cy="4190273"/>
          </a:xfrm>
          <a:prstGeom prst="rect">
            <a:avLst/>
          </a:prstGeom>
        </p:spPr>
        <p:txBody>
          <a:bodyPr lIns="26789" tIns="26789" rIns="26789" bIns="26789" anchor="ctr"/>
          <a:lstStyle>
            <a:lvl1pPr marL="222250" indent="-222250" defTabSz="308074">
              <a:buClr>
                <a:srgbClr val="0365C0"/>
              </a:buClr>
              <a:buSzPct val="75000"/>
              <a:buChar char="✧"/>
              <a:defRPr sz="1800">
                <a:solidFill>
                  <a:srgbClr val="3A3D43"/>
                </a:solidFill>
                <a:latin typeface="Seravek"/>
                <a:ea typeface="Seravek"/>
                <a:cs typeface="Seravek"/>
                <a:sym typeface="Seravek"/>
              </a:defRPr>
            </a:lvl1pPr>
            <a:lvl2pPr marL="647700" indent="-203200" defTabSz="308074">
              <a:buClr>
                <a:srgbClr val="0365C0"/>
              </a:buClr>
              <a:buSzPct val="70000"/>
              <a:buChar char="✓"/>
              <a:defRPr sz="1600">
                <a:solidFill>
                  <a:srgbClr val="373A40"/>
                </a:solidFill>
                <a:latin typeface="Seravek"/>
                <a:ea typeface="Seravek"/>
                <a:cs typeface="Seravek"/>
                <a:sym typeface="Seravek"/>
              </a:defRPr>
            </a:lvl2pPr>
            <a:lvl3pPr marL="1111250" indent="-222250" defTabSz="308074">
              <a:buSzPct val="75000"/>
              <a:defRPr sz="1400">
                <a:latin typeface="Seravek"/>
                <a:ea typeface="Seravek"/>
                <a:cs typeface="Seravek"/>
                <a:sym typeface="Seravek"/>
              </a:defRPr>
            </a:lvl3pPr>
            <a:lvl4pPr marL="1559865" indent="-226365" defTabSz="308074">
              <a:buSzPct val="75000"/>
              <a:buChar char="•"/>
              <a:defRPr sz="1100">
                <a:latin typeface="Seravek"/>
                <a:ea typeface="Seravek"/>
                <a:cs typeface="Seravek"/>
                <a:sym typeface="Seravek"/>
              </a:defRPr>
            </a:lvl4pPr>
            <a:lvl5pPr marL="2004365" indent="-226365" defTabSz="308074">
              <a:buSzPct val="75000"/>
              <a:buChar char="•"/>
              <a:defRPr sz="1100">
                <a:latin typeface="Seravek"/>
                <a:ea typeface="Seravek"/>
                <a:cs typeface="Seravek"/>
                <a:sym typeface="Seravek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793869" y="4830576"/>
            <a:ext cx="233945" cy="269479"/>
          </a:xfrm>
          <a:prstGeom prst="rect">
            <a:avLst/>
          </a:prstGeom>
        </p:spPr>
        <p:txBody>
          <a:bodyPr lIns="26789" tIns="26789" rIns="26789" bIns="26789" anchor="t"/>
          <a:lstStyle>
            <a:lvl1pPr algn="ctr" defTabSz="308074">
              <a:defRPr sz="1400"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itle Text"/>
          <p:cNvSpPr txBox="1">
            <a:spLocks noGrp="1"/>
          </p:cNvSpPr>
          <p:nvPr>
            <p:ph type="title"/>
          </p:nvPr>
        </p:nvSpPr>
        <p:spPr>
          <a:xfrm>
            <a:off x="168699" y="73669"/>
            <a:ext cx="8806601" cy="633102"/>
          </a:xfrm>
          <a:prstGeom prst="rect">
            <a:avLst/>
          </a:prstGeom>
        </p:spPr>
        <p:txBody>
          <a:bodyPr lIns="26789" tIns="26789" rIns="26789" bIns="26789" anchor="ctr"/>
          <a:lstStyle>
            <a:lvl1pPr algn="ctr" defTabSz="308074">
              <a:defRPr sz="3200" b="0">
                <a:solidFill>
                  <a:srgbClr val="4590D7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Title Text</a:t>
            </a:r>
          </a:p>
        </p:txBody>
      </p:sp>
      <p:sp>
        <p:nvSpPr>
          <p:cNvPr id="163" name="Body Level One…"/>
          <p:cNvSpPr txBox="1">
            <a:spLocks noGrp="1"/>
          </p:cNvSpPr>
          <p:nvPr>
            <p:ph type="body" idx="1"/>
          </p:nvPr>
        </p:nvSpPr>
        <p:spPr>
          <a:xfrm>
            <a:off x="403232" y="797990"/>
            <a:ext cx="8231943" cy="4190273"/>
          </a:xfrm>
          <a:prstGeom prst="rect">
            <a:avLst/>
          </a:prstGeom>
        </p:spPr>
        <p:txBody>
          <a:bodyPr lIns="26789" tIns="26789" rIns="26789" bIns="26789" anchor="ctr"/>
          <a:lstStyle>
            <a:lvl1pPr marL="222250" indent="-222250" defTabSz="308074">
              <a:buClr>
                <a:srgbClr val="0365C0"/>
              </a:buClr>
              <a:buSzPct val="75000"/>
              <a:buChar char="✧"/>
              <a:defRPr sz="1800">
                <a:solidFill>
                  <a:srgbClr val="3A3D43"/>
                </a:solidFill>
                <a:latin typeface="Seravek"/>
                <a:ea typeface="Seravek"/>
                <a:cs typeface="Seravek"/>
                <a:sym typeface="Seravek"/>
              </a:defRPr>
            </a:lvl1pPr>
            <a:lvl2pPr marL="647700" indent="-203200" defTabSz="308074">
              <a:buClr>
                <a:srgbClr val="0365C0"/>
              </a:buClr>
              <a:buSzPct val="70000"/>
              <a:buChar char="✓"/>
              <a:defRPr sz="1600">
                <a:solidFill>
                  <a:srgbClr val="373A40"/>
                </a:solidFill>
                <a:latin typeface="Seravek"/>
                <a:ea typeface="Seravek"/>
                <a:cs typeface="Seravek"/>
                <a:sym typeface="Seravek"/>
              </a:defRPr>
            </a:lvl2pPr>
            <a:lvl3pPr marL="1111250" indent="-222250" defTabSz="308074">
              <a:buSzPct val="75000"/>
              <a:defRPr sz="1400">
                <a:latin typeface="Seravek"/>
                <a:ea typeface="Seravek"/>
                <a:cs typeface="Seravek"/>
                <a:sym typeface="Seravek"/>
              </a:defRPr>
            </a:lvl3pPr>
            <a:lvl4pPr marL="1559865" indent="-226365" defTabSz="308074">
              <a:buSzPct val="75000"/>
              <a:buChar char="•"/>
              <a:defRPr sz="1100">
                <a:latin typeface="Seravek"/>
                <a:ea typeface="Seravek"/>
                <a:cs typeface="Seravek"/>
                <a:sym typeface="Seravek"/>
              </a:defRPr>
            </a:lvl4pPr>
            <a:lvl5pPr marL="2004365" indent="-226365" defTabSz="308074">
              <a:buSzPct val="75000"/>
              <a:buChar char="•"/>
              <a:defRPr sz="1100">
                <a:latin typeface="Seravek"/>
                <a:ea typeface="Seravek"/>
                <a:cs typeface="Seravek"/>
                <a:sym typeface="Seravek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51679" y="4878958"/>
            <a:ext cx="233945" cy="269479"/>
          </a:xfrm>
          <a:prstGeom prst="rect">
            <a:avLst/>
          </a:prstGeom>
        </p:spPr>
        <p:txBody>
          <a:bodyPr lIns="26789" tIns="26789" rIns="26789" bIns="26789" anchor="t"/>
          <a:lstStyle>
            <a:lvl1pPr algn="ctr" defTabSz="308074">
              <a:defRPr sz="1400">
                <a:solidFill>
                  <a:srgbClr val="53585F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idx="1"/>
          </p:nvPr>
        </p:nvSpPr>
        <p:spPr>
          <a:xfrm>
            <a:off x="336613" y="1010407"/>
            <a:ext cx="8207742" cy="364192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SzTx/>
              <a:buNone/>
              <a:defRPr sz="1100"/>
            </a:lvl1pPr>
            <a:lvl2pPr marL="0" indent="457200">
              <a:spcBef>
                <a:spcPts val="200"/>
              </a:spcBef>
              <a:buSzTx/>
              <a:buNone/>
              <a:defRPr sz="1100"/>
            </a:lvl2pPr>
            <a:lvl3pPr marL="0" indent="914400">
              <a:spcBef>
                <a:spcPts val="200"/>
              </a:spcBef>
              <a:buSzTx/>
              <a:buNone/>
              <a:defRPr sz="1100"/>
            </a:lvl3pPr>
            <a:lvl4pPr marL="0" indent="1371600">
              <a:spcBef>
                <a:spcPts val="200"/>
              </a:spcBef>
              <a:buSzTx/>
              <a:buNone/>
              <a:defRPr sz="1100"/>
            </a:lvl4pPr>
            <a:lvl5pPr marL="0" indent="1828800">
              <a:spcBef>
                <a:spcPts val="200"/>
              </a:spcBef>
              <a:buSzTx/>
              <a:buNone/>
              <a:defRPr sz="1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4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7772401" cy="930106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pic>
        <p:nvPicPr>
          <p:cNvPr id="4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33575" y="1012506"/>
            <a:ext cx="4038601" cy="3472074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2200"/>
            </a:lvl1pPr>
            <a:lvl2pPr marL="771525" indent="-314325">
              <a:defRPr sz="2200"/>
            </a:lvl2pPr>
            <a:lvl3pPr marL="1228725" indent="-314325">
              <a:defRPr sz="2200"/>
            </a:lvl3pPr>
            <a:lvl4pPr marL="1685925" indent="-314325">
              <a:defRPr sz="2200"/>
            </a:lvl4pPr>
            <a:lvl5pPr marL="2143125" indent="-314325">
              <a:defRPr sz="2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517" y="1011542"/>
            <a:ext cx="2442635" cy="339447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1pPr>
            <a:lvl2pPr marL="774700" indent="-317500">
              <a:spcBef>
                <a:spcPts val="400"/>
              </a:spcBef>
              <a:defRPr sz="2000">
                <a:solidFill>
                  <a:srgbClr val="4D4D4C"/>
                </a:solidFill>
              </a:defRPr>
            </a:lvl2pPr>
            <a:lvl3pPr marL="12001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3pPr>
            <a:lvl4pPr marL="0" indent="137160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4pPr>
            <a:lvl5pPr marL="21145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ur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742" y="3127083"/>
            <a:ext cx="1797051" cy="34094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Rectangle"/>
          <p:cNvSpPr>
            <a:spLocks noGrp="1"/>
          </p:cNvSpPr>
          <p:nvPr>
            <p:ph type="body" sz="quarter" idx="13"/>
          </p:nvPr>
        </p:nvSpPr>
        <p:spPr>
          <a:xfrm>
            <a:off x="2496747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4" name="Rectangle"/>
          <p:cNvSpPr>
            <a:spLocks noGrp="1"/>
          </p:cNvSpPr>
          <p:nvPr>
            <p:ph type="body" sz="quarter" idx="14"/>
          </p:nvPr>
        </p:nvSpPr>
        <p:spPr>
          <a:xfrm>
            <a:off x="463458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5" name="Rectangle"/>
          <p:cNvSpPr>
            <a:spLocks noGrp="1"/>
          </p:cNvSpPr>
          <p:nvPr>
            <p:ph type="body" sz="quarter" idx="15"/>
          </p:nvPr>
        </p:nvSpPr>
        <p:spPr>
          <a:xfrm>
            <a:off x="699034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6" name="Image"/>
          <p:cNvSpPr>
            <a:spLocks noGrp="1"/>
          </p:cNvSpPr>
          <p:nvPr>
            <p:ph type="pic" sz="quarter" idx="16"/>
          </p:nvPr>
        </p:nvSpPr>
        <p:spPr>
          <a:xfrm>
            <a:off x="337742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7" name="Image"/>
          <p:cNvSpPr>
            <a:spLocks noGrp="1"/>
          </p:cNvSpPr>
          <p:nvPr>
            <p:ph type="pic" sz="quarter" idx="17"/>
          </p:nvPr>
        </p:nvSpPr>
        <p:spPr>
          <a:xfrm>
            <a:off x="2496747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8" name="Image"/>
          <p:cNvSpPr>
            <a:spLocks noGrp="1"/>
          </p:cNvSpPr>
          <p:nvPr>
            <p:ph type="pic" sz="quarter" idx="18"/>
          </p:nvPr>
        </p:nvSpPr>
        <p:spPr>
          <a:xfrm>
            <a:off x="463458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9" name="Image"/>
          <p:cNvSpPr>
            <a:spLocks noGrp="1"/>
          </p:cNvSpPr>
          <p:nvPr>
            <p:ph type="pic" sz="quarter" idx="19"/>
          </p:nvPr>
        </p:nvSpPr>
        <p:spPr>
          <a:xfrm>
            <a:off x="699034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x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9933" y="2151896"/>
            <a:ext cx="1924051" cy="340941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Rectangle"/>
          <p:cNvSpPr>
            <a:spLocks noGrp="1"/>
          </p:cNvSpPr>
          <p:nvPr>
            <p:ph type="body" sz="quarter" idx="13"/>
          </p:nvPr>
        </p:nvSpPr>
        <p:spPr>
          <a:xfrm>
            <a:off x="3479308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1" name="Rectangle"/>
          <p:cNvSpPr>
            <a:spLocks noGrp="1"/>
          </p:cNvSpPr>
          <p:nvPr>
            <p:ph type="body" sz="quarter" idx="14"/>
          </p:nvPr>
        </p:nvSpPr>
        <p:spPr>
          <a:xfrm>
            <a:off x="6624973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2" name="Rectangle"/>
          <p:cNvSpPr>
            <a:spLocks noGrp="1"/>
          </p:cNvSpPr>
          <p:nvPr>
            <p:ph type="body" sz="quarter" idx="15"/>
          </p:nvPr>
        </p:nvSpPr>
        <p:spPr>
          <a:xfrm>
            <a:off x="33993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3" name="Rectangle"/>
          <p:cNvSpPr>
            <a:spLocks noGrp="1"/>
          </p:cNvSpPr>
          <p:nvPr>
            <p:ph type="body" sz="quarter" idx="16"/>
          </p:nvPr>
        </p:nvSpPr>
        <p:spPr>
          <a:xfrm>
            <a:off x="3479308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4" name="Rectangle"/>
          <p:cNvSpPr>
            <a:spLocks noGrp="1"/>
          </p:cNvSpPr>
          <p:nvPr>
            <p:ph type="body" sz="quarter" idx="17"/>
          </p:nvPr>
        </p:nvSpPr>
        <p:spPr>
          <a:xfrm>
            <a:off x="662497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00"/>
              </a:spcBef>
              <a:buSzTx/>
              <a:buNone/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5" name="Image"/>
          <p:cNvSpPr>
            <a:spLocks noGrp="1"/>
          </p:cNvSpPr>
          <p:nvPr>
            <p:ph type="pic" sz="quarter" idx="18"/>
          </p:nvPr>
        </p:nvSpPr>
        <p:spPr>
          <a:xfrm>
            <a:off x="33993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6" name="Image"/>
          <p:cNvSpPr>
            <a:spLocks noGrp="1"/>
          </p:cNvSpPr>
          <p:nvPr>
            <p:ph type="pic" sz="quarter" idx="19"/>
          </p:nvPr>
        </p:nvSpPr>
        <p:spPr>
          <a:xfrm>
            <a:off x="347930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7" name="Image"/>
          <p:cNvSpPr>
            <a:spLocks noGrp="1"/>
          </p:cNvSpPr>
          <p:nvPr>
            <p:ph type="pic" sz="quarter" idx="20"/>
          </p:nvPr>
        </p:nvSpPr>
        <p:spPr>
          <a:xfrm>
            <a:off x="6624973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sz="quarter" idx="21"/>
          </p:nvPr>
        </p:nvSpPr>
        <p:spPr>
          <a:xfrm>
            <a:off x="33993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9" name="Image"/>
          <p:cNvSpPr>
            <a:spLocks noGrp="1"/>
          </p:cNvSpPr>
          <p:nvPr>
            <p:ph type="pic" sz="quarter" idx="22"/>
          </p:nvPr>
        </p:nvSpPr>
        <p:spPr>
          <a:xfrm>
            <a:off x="347930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0" name="Image"/>
          <p:cNvSpPr>
            <a:spLocks noGrp="1"/>
          </p:cNvSpPr>
          <p:nvPr>
            <p:ph type="pic" sz="quarter" idx="23"/>
          </p:nvPr>
        </p:nvSpPr>
        <p:spPr>
          <a:xfrm>
            <a:off x="6624973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101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10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ti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53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2pPr marL="800100" indent="-342900"/>
            <a:lvl3pPr marL="1219200" indent="-304800"/>
            <a:lvl4pPr marL="1714500" indent="-342900">
              <a:buChar char="–"/>
            </a:lvl4pPr>
            <a:lvl5pPr marL="2171700" indent="-342900">
              <a:buChar char="»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Image" descr="Image"/>
          <p:cNvPicPr>
            <a:picLocks noChangeAspect="1"/>
          </p:cNvPicPr>
          <p:nvPr/>
        </p:nvPicPr>
        <p:blipFill>
          <a:blip r:embed="rId17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240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621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002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1383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1764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145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2526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2907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3288631" marR="0" indent="-240631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2l.ai/" TargetMode="External"/><Relationship Id="rId2" Type="http://schemas.openxmlformats.org/officeDocument/2006/relationships/hyperlink" Target="https://zh.d2l.ai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urses.d2l.ai/berkeley-stat-157/units/parallel.html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Introduction to Deep Learning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452627">
              <a:spcBef>
                <a:spcPts val="900"/>
              </a:spcBef>
              <a:buSzTx/>
              <a:buNone/>
              <a:defRPr sz="3959" b="1">
                <a:solidFill>
                  <a:srgbClr val="4D4D4C"/>
                </a:solidFill>
              </a:defRPr>
            </a:lvl1pPr>
          </a:lstStyle>
          <a:p>
            <a:r>
              <a:rPr lang="ja-JP" altLang="en-US"/>
              <a:t>动手学深度学习</a:t>
            </a:r>
            <a:endParaRPr dirty="0"/>
          </a:p>
        </p:txBody>
      </p:sp>
      <p:sp>
        <p:nvSpPr>
          <p:cNvPr id="149" name="3. Gradient and Auto Differentiation"/>
          <p:cNvSpPr>
            <a:spLocks noGrp="1"/>
          </p:cNvSpPr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>
            <a:lvl1pPr marL="0" indent="0">
              <a:buSzTx/>
              <a:buNone/>
              <a:defRPr b="1">
                <a:solidFill>
                  <a:srgbClr val="4D4D4C"/>
                </a:solidFill>
              </a:defRPr>
            </a:lvl1pPr>
          </a:lstStyle>
          <a:p>
            <a:r>
              <a:rPr lang="en-US" sz="1800" dirty="0"/>
              <a:t>14.</a:t>
            </a:r>
            <a:r>
              <a:rPr lang="ja-JP" altLang="en-US" sz="1800"/>
              <a:t>混合编程</a:t>
            </a:r>
            <a:r>
              <a:rPr lang="en-US" sz="1800" dirty="0"/>
              <a:t>, </a:t>
            </a:r>
            <a:r>
              <a:rPr lang="ja-JP" altLang="en-US" sz="1800"/>
              <a:t>异步计算</a:t>
            </a:r>
            <a:r>
              <a:rPr lang="en-US" sz="1800" dirty="0"/>
              <a:t>, </a:t>
            </a:r>
            <a:r>
              <a:rPr lang="ja-JP" altLang="en-US" sz="1800"/>
              <a:t>多</a:t>
            </a:r>
            <a:r>
              <a:rPr lang="en-US" sz="1800" dirty="0"/>
              <a:t>GPU</a:t>
            </a:r>
            <a:r>
              <a:rPr lang="ja-JP" altLang="en-US" sz="1800"/>
              <a:t>训练</a:t>
            </a:r>
            <a:endParaRPr lang="en-US" sz="1800" dirty="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0B5216D0-D917-5C41-8F27-2F576D6AA90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87898" y="3430138"/>
            <a:ext cx="7128960" cy="129071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中文教材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2"/>
              </a:rPr>
              <a:t>z</a:t>
            </a:r>
            <a:r>
              <a:rPr lang="en-US" sz="1600" dirty="0">
                <a:hlinkClick r:id="rId2"/>
              </a:rPr>
              <a:t>h</a:t>
            </a:r>
            <a:r>
              <a:rPr lang="en-US" altLang="zh-CN" sz="1600" dirty="0">
                <a:hlinkClick r:id="rId2"/>
              </a:rPr>
              <a:t>.d2l.ai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英文教材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3"/>
              </a:rPr>
              <a:t>www.d2l.ai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教学视频</a:t>
            </a:r>
            <a:r>
              <a:rPr lang="zh-CN" altLang="en-US" sz="1600" dirty="0"/>
              <a:t>：</a:t>
            </a:r>
            <a:r>
              <a:rPr lang="en-US" sz="1600" b="1" dirty="0">
                <a:hlinkClick r:id="rId4"/>
              </a:rPr>
              <a:t>https://courses.d2l.ai/berkeley-stat-157/units/parallel.html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221410440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Writing Parallel Program is Painfu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编写并行程序很痛苦</a:t>
            </a:r>
            <a:r>
              <a:rPr lang="en-US" altLang="zh-CN" dirty="0"/>
              <a:t>…</a:t>
            </a:r>
            <a:endParaRPr dirty="0"/>
          </a:p>
        </p:txBody>
      </p:sp>
      <p:pic>
        <p:nvPicPr>
          <p:cNvPr id="246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134" y="854296"/>
            <a:ext cx="918876" cy="657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044" y="817069"/>
            <a:ext cx="842064" cy="6023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2076" y="873252"/>
            <a:ext cx="577048" cy="496983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data = next_batch()"/>
          <p:cNvSpPr/>
          <p:nvPr/>
        </p:nvSpPr>
        <p:spPr>
          <a:xfrm>
            <a:off x="2406363" y="1489731"/>
            <a:ext cx="1363389" cy="225272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data = next_batch()</a:t>
            </a:r>
          </a:p>
        </p:txBody>
      </p:sp>
      <p:sp>
        <p:nvSpPr>
          <p:cNvPr id="250" name="data[gpu0].copyfrom(data[0:50])"/>
          <p:cNvSpPr/>
          <p:nvPr/>
        </p:nvSpPr>
        <p:spPr>
          <a:xfrm>
            <a:off x="491998" y="1483167"/>
            <a:ext cx="1459147" cy="229143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data[gpu0].copyfrom(data[0:50])</a:t>
            </a:r>
          </a:p>
        </p:txBody>
      </p:sp>
      <p:sp>
        <p:nvSpPr>
          <p:cNvPr id="251" name="_, fc1_wgrad[gpu0] =…"/>
          <p:cNvSpPr/>
          <p:nvPr/>
        </p:nvSpPr>
        <p:spPr>
          <a:xfrm>
            <a:off x="491998" y="4248179"/>
            <a:ext cx="1459147" cy="361879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_, fc1_wgrad[gpu0] = </a:t>
            </a:r>
          </a:p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FullcBackward(fc1_ograd[gpu0] , fc1_weight[gpu0])</a:t>
            </a:r>
          </a:p>
        </p:txBody>
      </p:sp>
      <p:sp>
        <p:nvSpPr>
          <p:cNvPr id="252" name="fc1_ograd[gpu0], fc2_wgrad[gpu0] = FullcBackward(fc2_ograd[gpu0] , fc2_weight[gpu0])"/>
          <p:cNvSpPr/>
          <p:nvPr/>
        </p:nvSpPr>
        <p:spPr>
          <a:xfrm>
            <a:off x="491998" y="3580930"/>
            <a:ext cx="1459147" cy="397920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fc1_ograd[gpu0], fc2_wgrad[gpu0] = FullcBackward(fc2_ograd[gpu0] , fc2_weight[gpu0])</a:t>
            </a:r>
          </a:p>
        </p:txBody>
      </p:sp>
      <p:sp>
        <p:nvSpPr>
          <p:cNvPr id="253" name="fc2_ograd[gpu0] = LossGrad(fc2[gpu0], label[0:50])"/>
          <p:cNvSpPr/>
          <p:nvPr/>
        </p:nvSpPr>
        <p:spPr>
          <a:xfrm>
            <a:off x="491998" y="3030939"/>
            <a:ext cx="1459147" cy="293447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fc2_ograd[gpu0] = LossGrad(fc2[gpu0], label[0:50])</a:t>
            </a:r>
          </a:p>
        </p:txBody>
      </p:sp>
      <p:sp>
        <p:nvSpPr>
          <p:cNvPr id="254" name="fc2[gpu0] = FullcForward(fc1[gpu0], fc2_weight[gpu0])"/>
          <p:cNvSpPr/>
          <p:nvPr/>
        </p:nvSpPr>
        <p:spPr>
          <a:xfrm>
            <a:off x="491998" y="2501307"/>
            <a:ext cx="1459147" cy="287598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fc2[gpu0] = FullcForward(fc1[gpu0], fc2_weight[gpu0])</a:t>
            </a:r>
          </a:p>
        </p:txBody>
      </p:sp>
      <p:sp>
        <p:nvSpPr>
          <p:cNvPr id="255" name="fc1[gpu0] = FullcForward(data[gpu0], fc1_weight[gpu0])"/>
          <p:cNvSpPr/>
          <p:nvPr/>
        </p:nvSpPr>
        <p:spPr>
          <a:xfrm>
            <a:off x="491998" y="1917291"/>
            <a:ext cx="1459147" cy="229143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fc1[gpu0] = FullcForward(data[gpu0], fc1_weight[gpu0])</a:t>
            </a:r>
          </a:p>
        </p:txBody>
      </p:sp>
      <p:sp>
        <p:nvSpPr>
          <p:cNvPr id="256" name="fc2_wgrad[cpu]  =…"/>
          <p:cNvSpPr/>
          <p:nvPr/>
        </p:nvSpPr>
        <p:spPr>
          <a:xfrm>
            <a:off x="2379518" y="1837940"/>
            <a:ext cx="1417080" cy="311741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fc2_wgrad[cpu]  = </a:t>
            </a:r>
          </a:p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fc2_wgrad[gpu0] + fc2_wgrad[gpu1]</a:t>
            </a:r>
          </a:p>
        </p:txBody>
      </p:sp>
      <p:sp>
        <p:nvSpPr>
          <p:cNvPr id="257" name="fc2_weight[cpu].copyto(…"/>
          <p:cNvSpPr/>
          <p:nvPr/>
        </p:nvSpPr>
        <p:spPr>
          <a:xfrm>
            <a:off x="2389471" y="2865179"/>
            <a:ext cx="1397174" cy="301232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fc2_weight[cpu].copyto(</a:t>
            </a:r>
          </a:p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fc2_weight[gpu0] , fc2_weight[gpu1])</a:t>
            </a:r>
          </a:p>
        </p:txBody>
      </p:sp>
      <p:sp>
        <p:nvSpPr>
          <p:cNvPr id="258" name="fc2_weight[cpu] -= lr*fc12_wgrad[gpu0]"/>
          <p:cNvSpPr/>
          <p:nvPr/>
        </p:nvSpPr>
        <p:spPr>
          <a:xfrm>
            <a:off x="2379518" y="2346962"/>
            <a:ext cx="1417080" cy="327571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fc2_weight[cpu] -= lr*fc12_wgrad[gpu0] </a:t>
            </a:r>
          </a:p>
        </p:txBody>
      </p:sp>
      <p:sp>
        <p:nvSpPr>
          <p:cNvPr id="259" name="fc1_weight[cpu] -= lr *  fc1_wgrad[gpu0]"/>
          <p:cNvSpPr/>
          <p:nvPr/>
        </p:nvSpPr>
        <p:spPr>
          <a:xfrm>
            <a:off x="2379518" y="3898803"/>
            <a:ext cx="1417080" cy="328060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fc1_weight[cpu] -= lr *  fc1_wgrad[gpu0] </a:t>
            </a:r>
          </a:p>
        </p:txBody>
      </p:sp>
      <p:sp>
        <p:nvSpPr>
          <p:cNvPr id="260" name="fc1_wgrad[cpu]  =…"/>
          <p:cNvSpPr/>
          <p:nvPr/>
        </p:nvSpPr>
        <p:spPr>
          <a:xfrm>
            <a:off x="2379518" y="3352361"/>
            <a:ext cx="1417080" cy="311741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fc1_wgrad[cpu]  = </a:t>
            </a:r>
          </a:p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fc1_wgrad[gpu0] + fc1_wgrad[gpu1]</a:t>
            </a:r>
          </a:p>
        </p:txBody>
      </p:sp>
      <p:sp>
        <p:nvSpPr>
          <p:cNvPr id="261" name="fc1_weight[cpu].copyto(…"/>
          <p:cNvSpPr/>
          <p:nvPr/>
        </p:nvSpPr>
        <p:spPr>
          <a:xfrm>
            <a:off x="2379518" y="4446593"/>
            <a:ext cx="1417080" cy="270828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fc1_weight[cpu].copyto(</a:t>
            </a:r>
          </a:p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fc1_weight[gpu0] , fc1_weight[gpu1])</a:t>
            </a:r>
          </a:p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</p:txBody>
      </p:sp>
      <p:sp>
        <p:nvSpPr>
          <p:cNvPr id="262" name="data[gpu0].copyfrom(data[51:100])"/>
          <p:cNvSpPr/>
          <p:nvPr/>
        </p:nvSpPr>
        <p:spPr>
          <a:xfrm>
            <a:off x="4165246" y="1439306"/>
            <a:ext cx="1397175" cy="211430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data[gpu0].copyfrom(data[51:100])</a:t>
            </a:r>
          </a:p>
        </p:txBody>
      </p:sp>
      <p:sp>
        <p:nvSpPr>
          <p:cNvPr id="263" name="_, fc1_wgrad[gpu1] =…"/>
          <p:cNvSpPr/>
          <p:nvPr/>
        </p:nvSpPr>
        <p:spPr>
          <a:xfrm>
            <a:off x="4165246" y="4200448"/>
            <a:ext cx="1397175" cy="311741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_, fc1_wgrad[gpu1] = </a:t>
            </a:r>
          </a:p>
          <a:p>
            <a: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FullcBackward(fc1_ograd[gpu1] , fc1_weight[gpu1])</a:t>
            </a:r>
          </a:p>
        </p:txBody>
      </p:sp>
      <p:sp>
        <p:nvSpPr>
          <p:cNvPr id="264" name="fc1_ograd[gpu1], fc2_wgrad[gpu1] = FullcBackward(fc2_ograd[gpu1] , fc2_weight[gpu1])"/>
          <p:cNvSpPr/>
          <p:nvPr/>
        </p:nvSpPr>
        <p:spPr>
          <a:xfrm>
            <a:off x="4165246" y="3569240"/>
            <a:ext cx="1397175" cy="361879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fc1_ograd[gpu1], fc2_wgrad[gpu1] = FullcBackward(fc2_ograd[gpu1] , fc2_weight[gpu1])</a:t>
            </a:r>
          </a:p>
        </p:txBody>
      </p:sp>
      <p:sp>
        <p:nvSpPr>
          <p:cNvPr id="265" name="fc2_ograd[gpu1] = LossGrad(fc2[gpu1], label[51:100])"/>
          <p:cNvSpPr/>
          <p:nvPr/>
        </p:nvSpPr>
        <p:spPr>
          <a:xfrm>
            <a:off x="4165246" y="3051382"/>
            <a:ext cx="1397175" cy="270828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fc2_ograd[gpu1] = LossGrad(fc2[gpu1], label[51:100])</a:t>
            </a:r>
          </a:p>
        </p:txBody>
      </p:sp>
      <p:sp>
        <p:nvSpPr>
          <p:cNvPr id="266" name="fc2[gpu1] = FullcForward(fc1[gpu1], fc2_weight[gpu1])"/>
          <p:cNvSpPr/>
          <p:nvPr/>
        </p:nvSpPr>
        <p:spPr>
          <a:xfrm>
            <a:off x="4165246" y="2515901"/>
            <a:ext cx="1397175" cy="283390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fc2[gpu1] = FullcForward(fc1[gpu1], fc2_weight[gpu1])</a:t>
            </a:r>
          </a:p>
        </p:txBody>
      </p:sp>
      <p:sp>
        <p:nvSpPr>
          <p:cNvPr id="267" name="fc1[gpu1] = FullcForward(data[gpu1], fc1_weight[gpu1])"/>
          <p:cNvSpPr/>
          <p:nvPr/>
        </p:nvSpPr>
        <p:spPr>
          <a:xfrm>
            <a:off x="4165246" y="1974788"/>
            <a:ext cx="1397175" cy="31686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fc1[gpu1] = FullcForward(data[gpu1], fc1_weight[gpu1])</a:t>
            </a:r>
          </a:p>
        </p:txBody>
      </p:sp>
      <p:cxnSp>
        <p:nvCxnSpPr>
          <p:cNvPr id="268" name="Connection Line"/>
          <p:cNvCxnSpPr>
            <a:stCxn id="266" idx="0"/>
            <a:endCxn id="265" idx="0"/>
          </p:cNvCxnSpPr>
          <p:nvPr/>
        </p:nvCxnSpPr>
        <p:spPr>
          <a:xfrm>
            <a:off x="4863833" y="2657595"/>
            <a:ext cx="1" cy="529202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69" name="Connection Line"/>
          <p:cNvCxnSpPr>
            <a:stCxn id="267" idx="0"/>
            <a:endCxn id="266" idx="0"/>
          </p:cNvCxnSpPr>
          <p:nvPr/>
        </p:nvCxnSpPr>
        <p:spPr>
          <a:xfrm>
            <a:off x="4863833" y="2133220"/>
            <a:ext cx="1" cy="524376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70" name="Connection Line"/>
          <p:cNvCxnSpPr>
            <a:stCxn id="262" idx="0"/>
            <a:endCxn id="267" idx="0"/>
          </p:cNvCxnSpPr>
          <p:nvPr/>
        </p:nvCxnSpPr>
        <p:spPr>
          <a:xfrm>
            <a:off x="4863833" y="1545020"/>
            <a:ext cx="1" cy="588201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71" name="Connection Line"/>
          <p:cNvCxnSpPr>
            <a:stCxn id="250" idx="0"/>
            <a:endCxn id="255" idx="0"/>
          </p:cNvCxnSpPr>
          <p:nvPr/>
        </p:nvCxnSpPr>
        <p:spPr>
          <a:xfrm flipH="1">
            <a:off x="1221571" y="1597738"/>
            <a:ext cx="1" cy="434125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72" name="Connection Line"/>
          <p:cNvCxnSpPr>
            <a:stCxn id="259" idx="0"/>
            <a:endCxn id="261" idx="0"/>
          </p:cNvCxnSpPr>
          <p:nvPr/>
        </p:nvCxnSpPr>
        <p:spPr>
          <a:xfrm>
            <a:off x="3088057" y="4062832"/>
            <a:ext cx="1" cy="519175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73" name="Connection Line"/>
          <p:cNvCxnSpPr>
            <a:stCxn id="260" idx="0"/>
            <a:endCxn id="259" idx="0"/>
          </p:cNvCxnSpPr>
          <p:nvPr/>
        </p:nvCxnSpPr>
        <p:spPr>
          <a:xfrm>
            <a:off x="3088057" y="3508231"/>
            <a:ext cx="1" cy="554602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74" name="Connection Line"/>
          <p:cNvCxnSpPr>
            <a:stCxn id="258" idx="0"/>
            <a:endCxn id="257" idx="0"/>
          </p:cNvCxnSpPr>
          <p:nvPr/>
        </p:nvCxnSpPr>
        <p:spPr>
          <a:xfrm>
            <a:off x="3088057" y="2510747"/>
            <a:ext cx="2" cy="505049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75" name="Connection Line"/>
          <p:cNvCxnSpPr>
            <a:stCxn id="256" idx="0"/>
            <a:endCxn id="258" idx="0"/>
          </p:cNvCxnSpPr>
          <p:nvPr/>
        </p:nvCxnSpPr>
        <p:spPr>
          <a:xfrm>
            <a:off x="3088057" y="1993810"/>
            <a:ext cx="1" cy="516938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76" name="Connection Line"/>
          <p:cNvCxnSpPr>
            <a:stCxn id="252" idx="0"/>
            <a:endCxn id="251" idx="0"/>
          </p:cNvCxnSpPr>
          <p:nvPr/>
        </p:nvCxnSpPr>
        <p:spPr>
          <a:xfrm>
            <a:off x="1221571" y="3779890"/>
            <a:ext cx="1" cy="649229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77" name="Connection Line"/>
          <p:cNvCxnSpPr>
            <a:stCxn id="253" idx="0"/>
            <a:endCxn id="252" idx="0"/>
          </p:cNvCxnSpPr>
          <p:nvPr/>
        </p:nvCxnSpPr>
        <p:spPr>
          <a:xfrm flipH="1">
            <a:off x="1221571" y="3177662"/>
            <a:ext cx="1" cy="602229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78" name="Connection Line"/>
          <p:cNvCxnSpPr>
            <a:stCxn id="254" idx="0"/>
            <a:endCxn id="253" idx="0"/>
          </p:cNvCxnSpPr>
          <p:nvPr/>
        </p:nvCxnSpPr>
        <p:spPr>
          <a:xfrm>
            <a:off x="1221571" y="2645106"/>
            <a:ext cx="1" cy="532557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79" name="Connection Line"/>
          <p:cNvCxnSpPr>
            <a:stCxn id="255" idx="0"/>
            <a:endCxn id="254" idx="0"/>
          </p:cNvCxnSpPr>
          <p:nvPr/>
        </p:nvCxnSpPr>
        <p:spPr>
          <a:xfrm>
            <a:off x="1221571" y="2031862"/>
            <a:ext cx="1" cy="613245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80" name="Connection Line"/>
          <p:cNvCxnSpPr>
            <a:stCxn id="264" idx="0"/>
            <a:endCxn id="263" idx="0"/>
          </p:cNvCxnSpPr>
          <p:nvPr/>
        </p:nvCxnSpPr>
        <p:spPr>
          <a:xfrm>
            <a:off x="4863833" y="3750179"/>
            <a:ext cx="1" cy="606140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81" name="Connection Line"/>
          <p:cNvCxnSpPr>
            <a:stCxn id="265" idx="0"/>
            <a:endCxn id="264" idx="0"/>
          </p:cNvCxnSpPr>
          <p:nvPr/>
        </p:nvCxnSpPr>
        <p:spPr>
          <a:xfrm>
            <a:off x="4863833" y="3186796"/>
            <a:ext cx="1" cy="563384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82" name="Connection Line"/>
          <p:cNvCxnSpPr>
            <a:stCxn id="249" idx="0"/>
            <a:endCxn id="262" idx="0"/>
          </p:cNvCxnSpPr>
          <p:nvPr/>
        </p:nvCxnSpPr>
        <p:spPr>
          <a:xfrm flipV="1">
            <a:off x="3088057" y="1545020"/>
            <a:ext cx="1775777" cy="57347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83" name="Connection Line"/>
          <p:cNvCxnSpPr>
            <a:stCxn id="261" idx="0"/>
            <a:endCxn id="267" idx="0"/>
          </p:cNvCxnSpPr>
          <p:nvPr/>
        </p:nvCxnSpPr>
        <p:spPr>
          <a:xfrm flipV="1">
            <a:off x="3088057" y="2133220"/>
            <a:ext cx="1775777" cy="2448787"/>
          </a:xfrm>
          <a:prstGeom prst="straightConnector1">
            <a:avLst/>
          </a:prstGeom>
          <a:ln w="25400">
            <a:solidFill>
              <a:schemeClr val="accent2"/>
            </a:solidFill>
            <a:custDash>
              <a:ds d="600000" sp="600000"/>
            </a:custDash>
            <a:miter lim="400000"/>
            <a:tailEnd type="arrow"/>
          </a:ln>
        </p:spPr>
      </p:cxnSp>
      <p:cxnSp>
        <p:nvCxnSpPr>
          <p:cNvPr id="284" name="Connection Line"/>
          <p:cNvCxnSpPr>
            <a:stCxn id="264" idx="0"/>
            <a:endCxn id="256" idx="0"/>
          </p:cNvCxnSpPr>
          <p:nvPr/>
        </p:nvCxnSpPr>
        <p:spPr>
          <a:xfrm flipH="1" flipV="1">
            <a:off x="3088057" y="1993810"/>
            <a:ext cx="1775777" cy="1756370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85" name="Connection Line"/>
          <p:cNvCxnSpPr>
            <a:stCxn id="263" idx="0"/>
            <a:endCxn id="260" idx="0"/>
          </p:cNvCxnSpPr>
          <p:nvPr/>
        </p:nvCxnSpPr>
        <p:spPr>
          <a:xfrm flipH="1" flipV="1">
            <a:off x="3088057" y="3508231"/>
            <a:ext cx="1775777" cy="848088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86" name="Connection Line"/>
          <p:cNvCxnSpPr>
            <a:stCxn id="257" idx="0"/>
            <a:endCxn id="266" idx="0"/>
          </p:cNvCxnSpPr>
          <p:nvPr/>
        </p:nvCxnSpPr>
        <p:spPr>
          <a:xfrm flipV="1">
            <a:off x="3088058" y="2657595"/>
            <a:ext cx="1775776" cy="358201"/>
          </a:xfrm>
          <a:prstGeom prst="straightConnector1">
            <a:avLst/>
          </a:prstGeom>
          <a:ln w="25400">
            <a:solidFill>
              <a:schemeClr val="accent2"/>
            </a:solidFill>
            <a:custDash>
              <a:ds d="600000" sp="600000"/>
            </a:custDash>
            <a:miter lim="400000"/>
            <a:tailEnd type="arrow"/>
          </a:ln>
        </p:spPr>
      </p:cxnSp>
      <p:cxnSp>
        <p:nvCxnSpPr>
          <p:cNvPr id="287" name="Connection Line"/>
          <p:cNvCxnSpPr>
            <a:stCxn id="261" idx="0"/>
            <a:endCxn id="255" idx="0"/>
          </p:cNvCxnSpPr>
          <p:nvPr/>
        </p:nvCxnSpPr>
        <p:spPr>
          <a:xfrm flipH="1" flipV="1">
            <a:off x="1221571" y="2031862"/>
            <a:ext cx="1866487" cy="2550145"/>
          </a:xfrm>
          <a:prstGeom prst="straightConnector1">
            <a:avLst/>
          </a:prstGeom>
          <a:ln w="25400">
            <a:solidFill>
              <a:schemeClr val="accent2"/>
            </a:solidFill>
            <a:custDash>
              <a:ds d="600000" sp="600000"/>
            </a:custDash>
            <a:miter lim="400000"/>
            <a:tailEnd type="arrow"/>
          </a:ln>
        </p:spPr>
      </p:cxnSp>
      <p:cxnSp>
        <p:nvCxnSpPr>
          <p:cNvPr id="288" name="Connection Line"/>
          <p:cNvCxnSpPr>
            <a:stCxn id="252" idx="0"/>
            <a:endCxn id="256" idx="0"/>
          </p:cNvCxnSpPr>
          <p:nvPr/>
        </p:nvCxnSpPr>
        <p:spPr>
          <a:xfrm flipV="1">
            <a:off x="1221571" y="1993810"/>
            <a:ext cx="1866487" cy="1786081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89" name="Connection Line"/>
          <p:cNvCxnSpPr>
            <a:stCxn id="249" idx="0"/>
            <a:endCxn id="250" idx="0"/>
          </p:cNvCxnSpPr>
          <p:nvPr/>
        </p:nvCxnSpPr>
        <p:spPr>
          <a:xfrm flipH="1" flipV="1">
            <a:off x="1221571" y="1597738"/>
            <a:ext cx="1866487" cy="4629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90" name="Connection Line"/>
          <p:cNvCxnSpPr>
            <a:stCxn id="251" idx="0"/>
            <a:endCxn id="260" idx="0"/>
          </p:cNvCxnSpPr>
          <p:nvPr/>
        </p:nvCxnSpPr>
        <p:spPr>
          <a:xfrm flipV="1">
            <a:off x="1221571" y="3508231"/>
            <a:ext cx="1866487" cy="920888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291" name="Connection Line"/>
          <p:cNvCxnSpPr>
            <a:stCxn id="257" idx="0"/>
            <a:endCxn id="254" idx="0"/>
          </p:cNvCxnSpPr>
          <p:nvPr/>
        </p:nvCxnSpPr>
        <p:spPr>
          <a:xfrm flipH="1" flipV="1">
            <a:off x="1221571" y="2645106"/>
            <a:ext cx="1866488" cy="370690"/>
          </a:xfrm>
          <a:prstGeom prst="straightConnector1">
            <a:avLst/>
          </a:prstGeom>
          <a:ln w="25400">
            <a:solidFill>
              <a:schemeClr val="accent2"/>
            </a:solidFill>
            <a:custDash>
              <a:ds d="600000" sp="600000"/>
            </a:custDash>
            <a:miter lim="400000"/>
            <a:tailEnd type="arrow"/>
          </a:ln>
        </p:spPr>
      </p:cxnSp>
      <p:sp>
        <p:nvSpPr>
          <p:cNvPr id="292" name="Single hidden-layer MLP with 2 GPUs…"/>
          <p:cNvSpPr txBox="1">
            <a:spLocks noGrp="1"/>
          </p:cNvSpPr>
          <p:nvPr>
            <p:ph type="body" sz="quarter" idx="1"/>
          </p:nvPr>
        </p:nvSpPr>
        <p:spPr>
          <a:xfrm>
            <a:off x="6275725" y="1060131"/>
            <a:ext cx="2698896" cy="2766967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具有</a:t>
            </a:r>
            <a:r>
              <a:rPr lang="zh-CN" altLang="en-US" dirty="0"/>
              <a:t> </a:t>
            </a:r>
            <a:r>
              <a:rPr lang="en-US" altLang="ja-JP" dirty="0"/>
              <a:t>2</a:t>
            </a:r>
            <a:r>
              <a:rPr lang="zh-CN" altLang="en-US" dirty="0"/>
              <a:t> </a:t>
            </a:r>
            <a:r>
              <a:rPr lang="ja-JP" altLang="en-US"/>
              <a:t>个</a:t>
            </a:r>
            <a:r>
              <a:rPr lang="zh-CN" altLang="en-US" dirty="0"/>
              <a:t> </a:t>
            </a:r>
            <a:r>
              <a:rPr lang="en-US" dirty="0"/>
              <a:t>GPU</a:t>
            </a:r>
            <a:r>
              <a:rPr lang="zh-CN" altLang="en-US" dirty="0"/>
              <a:t> </a:t>
            </a:r>
            <a:r>
              <a:rPr lang="ja-JP" altLang="en-US"/>
              <a:t>的单个隐藏层</a:t>
            </a:r>
            <a:r>
              <a:rPr lang="en-US" dirty="0"/>
              <a:t>MLP</a:t>
            </a:r>
          </a:p>
          <a:p>
            <a:r>
              <a:rPr lang="ja-JP" altLang="en-US"/>
              <a:t>可扩展到数百层和数十个</a:t>
            </a:r>
            <a:r>
              <a:rPr lang="zh-CN" altLang="en-US" dirty="0"/>
              <a:t> </a:t>
            </a:r>
            <a:r>
              <a:rPr lang="en-US" dirty="0"/>
              <a:t>GPU</a:t>
            </a:r>
            <a:endParaRPr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Auto Parallelization"/>
          <p:cNvSpPr txBox="1">
            <a:spLocks noGrp="1"/>
          </p:cNvSpPr>
          <p:nvPr>
            <p:ph type="title"/>
          </p:nvPr>
        </p:nvSpPr>
        <p:spPr>
          <a:xfrm>
            <a:off x="321761" y="148404"/>
            <a:ext cx="8205305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自动并行</a:t>
            </a:r>
            <a:endParaRPr dirty="0"/>
          </a:p>
        </p:txBody>
      </p:sp>
      <p:sp>
        <p:nvSpPr>
          <p:cNvPr id="295" name="A = nd.ones((2,2)) * 2…"/>
          <p:cNvSpPr txBox="1"/>
          <p:nvPr/>
        </p:nvSpPr>
        <p:spPr>
          <a:xfrm>
            <a:off x="801181" y="2207055"/>
            <a:ext cx="3231741" cy="1120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/>
          <a:p>
            <a:pPr>
              <a:lnSpc>
                <a:spcPts val="4100"/>
              </a:lnSpc>
              <a:defRPr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A </a:t>
            </a:r>
            <a:r>
              <a:rPr dirty="0">
                <a:solidFill>
                  <a:srgbClr val="D73A49"/>
                </a:solidFill>
              </a:rPr>
              <a:t>=</a:t>
            </a:r>
            <a:r>
              <a:rPr dirty="0"/>
              <a:t> </a:t>
            </a:r>
            <a:r>
              <a:rPr dirty="0" err="1"/>
              <a:t>nd.ones</a:t>
            </a:r>
            <a:r>
              <a:rPr dirty="0"/>
              <a:t>((</a:t>
            </a:r>
            <a:r>
              <a:rPr dirty="0">
                <a:solidFill>
                  <a:srgbClr val="005CC5"/>
                </a:solidFill>
              </a:rPr>
              <a:t>2</a:t>
            </a:r>
            <a:r>
              <a:rPr dirty="0"/>
              <a:t>,</a:t>
            </a:r>
            <a:r>
              <a:rPr dirty="0">
                <a:solidFill>
                  <a:srgbClr val="005CC5"/>
                </a:solidFill>
              </a:rPr>
              <a:t>2</a:t>
            </a:r>
            <a:r>
              <a:rPr dirty="0"/>
              <a:t>)) </a:t>
            </a:r>
            <a:r>
              <a:rPr dirty="0">
                <a:solidFill>
                  <a:srgbClr val="D73A49"/>
                </a:solidFill>
              </a:rPr>
              <a:t>*</a:t>
            </a:r>
            <a:r>
              <a:rPr dirty="0"/>
              <a:t> </a:t>
            </a:r>
            <a:r>
              <a:rPr dirty="0">
                <a:solidFill>
                  <a:srgbClr val="005CC5"/>
                </a:solidFill>
              </a:rPr>
              <a:t>2</a:t>
            </a:r>
          </a:p>
          <a:p>
            <a:pPr>
              <a:lnSpc>
                <a:spcPts val="4100"/>
              </a:lnSpc>
              <a:defRPr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C </a:t>
            </a:r>
            <a:r>
              <a:rPr dirty="0">
                <a:solidFill>
                  <a:srgbClr val="D73A49"/>
                </a:solidFill>
              </a:rPr>
              <a:t>=</a:t>
            </a:r>
            <a:r>
              <a:rPr dirty="0"/>
              <a:t> A </a:t>
            </a:r>
            <a:r>
              <a:rPr dirty="0">
                <a:solidFill>
                  <a:srgbClr val="D73A49"/>
                </a:solidFill>
              </a:rPr>
              <a:t>+</a:t>
            </a:r>
            <a:r>
              <a:rPr dirty="0"/>
              <a:t> </a:t>
            </a:r>
            <a:r>
              <a:rPr dirty="0">
                <a:solidFill>
                  <a:srgbClr val="005CC5"/>
                </a:solidFill>
              </a:rPr>
              <a:t>2</a:t>
            </a:r>
          </a:p>
          <a:p>
            <a:pPr>
              <a:lnSpc>
                <a:spcPts val="4100"/>
              </a:lnSpc>
              <a:defRPr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B </a:t>
            </a:r>
            <a:r>
              <a:rPr dirty="0">
                <a:solidFill>
                  <a:srgbClr val="D73A49"/>
                </a:solidFill>
              </a:rPr>
              <a:t>=</a:t>
            </a:r>
            <a:r>
              <a:rPr dirty="0"/>
              <a:t> A </a:t>
            </a:r>
            <a:r>
              <a:rPr dirty="0">
                <a:solidFill>
                  <a:srgbClr val="D73A49"/>
                </a:solidFill>
              </a:rPr>
              <a:t>+</a:t>
            </a:r>
            <a:r>
              <a:rPr dirty="0"/>
              <a:t> </a:t>
            </a:r>
            <a:r>
              <a:rPr dirty="0">
                <a:solidFill>
                  <a:srgbClr val="005CC5"/>
                </a:solidFill>
              </a:rPr>
              <a:t>1</a:t>
            </a:r>
          </a:p>
          <a:p>
            <a:pPr>
              <a:lnSpc>
                <a:spcPts val="4100"/>
              </a:lnSpc>
              <a:defRPr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D </a:t>
            </a:r>
            <a:r>
              <a:rPr dirty="0">
                <a:solidFill>
                  <a:srgbClr val="D73A49"/>
                </a:solidFill>
              </a:rPr>
              <a:t>=</a:t>
            </a:r>
            <a:r>
              <a:rPr dirty="0"/>
              <a:t> B </a:t>
            </a:r>
            <a:r>
              <a:rPr dirty="0">
                <a:solidFill>
                  <a:srgbClr val="D73A49"/>
                </a:solidFill>
              </a:rPr>
              <a:t>*</a:t>
            </a:r>
            <a:r>
              <a:rPr dirty="0"/>
              <a:t> C</a:t>
            </a:r>
          </a:p>
        </p:txBody>
      </p:sp>
      <p:sp>
        <p:nvSpPr>
          <p:cNvPr id="296" name="Write serial programs"/>
          <p:cNvSpPr txBox="1"/>
          <p:nvPr/>
        </p:nvSpPr>
        <p:spPr>
          <a:xfrm>
            <a:off x="801181" y="1228644"/>
            <a:ext cx="147732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 dirty="0"/>
              <a:t>编写串</a:t>
            </a:r>
            <a:r>
              <a:rPr lang="zh-CN" altLang="en-US" dirty="0"/>
              <a:t>行</a:t>
            </a:r>
            <a:r>
              <a:rPr lang="ja-JP" altLang="en-US" dirty="0"/>
              <a:t>程序</a:t>
            </a:r>
            <a:endParaRPr dirty="0"/>
          </a:p>
        </p:txBody>
      </p:sp>
      <p:sp>
        <p:nvSpPr>
          <p:cNvPr id="297" name="A = 2"/>
          <p:cNvSpPr/>
          <p:nvPr/>
        </p:nvSpPr>
        <p:spPr>
          <a:xfrm>
            <a:off x="6242301" y="1932213"/>
            <a:ext cx="629202" cy="31979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 = 2</a:t>
            </a:r>
          </a:p>
        </p:txBody>
      </p:sp>
      <p:sp>
        <p:nvSpPr>
          <p:cNvPr id="298" name="C = A + 2"/>
          <p:cNvSpPr/>
          <p:nvPr/>
        </p:nvSpPr>
        <p:spPr>
          <a:xfrm>
            <a:off x="5339938" y="2530536"/>
            <a:ext cx="874946" cy="315516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C = A + 2</a:t>
            </a:r>
          </a:p>
        </p:txBody>
      </p:sp>
      <p:sp>
        <p:nvSpPr>
          <p:cNvPr id="299" name="B = A + 1"/>
          <p:cNvSpPr/>
          <p:nvPr/>
        </p:nvSpPr>
        <p:spPr>
          <a:xfrm>
            <a:off x="6913086" y="2530536"/>
            <a:ext cx="925558" cy="315516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B = A + 1</a:t>
            </a:r>
          </a:p>
        </p:txBody>
      </p:sp>
      <p:sp>
        <p:nvSpPr>
          <p:cNvPr id="300" name="D = B ⨉ C"/>
          <p:cNvSpPr/>
          <p:nvPr/>
        </p:nvSpPr>
        <p:spPr>
          <a:xfrm>
            <a:off x="6159617" y="3159693"/>
            <a:ext cx="922757" cy="315516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D = B ⨉ C</a:t>
            </a:r>
          </a:p>
        </p:txBody>
      </p:sp>
      <p:cxnSp>
        <p:nvCxnSpPr>
          <p:cNvPr id="301" name="Connection Line"/>
          <p:cNvCxnSpPr>
            <a:stCxn id="297" idx="0"/>
            <a:endCxn id="298" idx="0"/>
          </p:cNvCxnSpPr>
          <p:nvPr/>
        </p:nvCxnSpPr>
        <p:spPr>
          <a:xfrm flipH="1">
            <a:off x="5777411" y="2092111"/>
            <a:ext cx="779491" cy="596183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302" name="Connection Line"/>
          <p:cNvCxnSpPr>
            <a:stCxn id="297" idx="0"/>
            <a:endCxn id="299" idx="0"/>
          </p:cNvCxnSpPr>
          <p:nvPr/>
        </p:nvCxnSpPr>
        <p:spPr>
          <a:xfrm>
            <a:off x="6556901" y="2092111"/>
            <a:ext cx="818964" cy="596183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303" name="Connection Line"/>
          <p:cNvCxnSpPr>
            <a:stCxn id="298" idx="0"/>
            <a:endCxn id="300" idx="0"/>
          </p:cNvCxnSpPr>
          <p:nvPr/>
        </p:nvCxnSpPr>
        <p:spPr>
          <a:xfrm>
            <a:off x="5777411" y="2688293"/>
            <a:ext cx="843585" cy="629158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cxnSp>
        <p:nvCxnSpPr>
          <p:cNvPr id="304" name="Connection Line"/>
          <p:cNvCxnSpPr>
            <a:stCxn id="299" idx="0"/>
            <a:endCxn id="300" idx="0"/>
          </p:cNvCxnSpPr>
          <p:nvPr/>
        </p:nvCxnSpPr>
        <p:spPr>
          <a:xfrm flipH="1">
            <a:off x="6620995" y="2688293"/>
            <a:ext cx="754870" cy="629158"/>
          </a:xfrm>
          <a:prstGeom prst="straightConnector1">
            <a:avLst/>
          </a:prstGeom>
          <a:ln w="25400">
            <a:solidFill>
              <a:schemeClr val="accent2"/>
            </a:solidFill>
            <a:miter lim="400000"/>
            <a:tailEnd type="arrow"/>
          </a:ln>
        </p:spPr>
      </p:cxnSp>
      <p:sp>
        <p:nvSpPr>
          <p:cNvPr id="305" name="Run in parallel"/>
          <p:cNvSpPr txBox="1"/>
          <p:nvPr/>
        </p:nvSpPr>
        <p:spPr>
          <a:xfrm>
            <a:off x="5774160" y="1228644"/>
            <a:ext cx="1015661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平行运行</a:t>
            </a:r>
            <a:endParaRPr dirty="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Multi-GPU Training"/>
          <p:cNvSpPr txBox="1">
            <a:spLocks noGrp="1"/>
          </p:cNvSpPr>
          <p:nvPr>
            <p:ph type="title"/>
          </p:nvPr>
        </p:nvSpPr>
        <p:spPr>
          <a:xfrm>
            <a:off x="355082" y="1735997"/>
            <a:ext cx="2854511" cy="1671506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多</a:t>
            </a:r>
            <a:r>
              <a:rPr lang="en-US" dirty="0"/>
              <a:t>GPU</a:t>
            </a:r>
            <a:r>
              <a:rPr lang="ja-JP" altLang="en-US"/>
              <a:t>训练</a:t>
            </a:r>
            <a:endParaRPr lang="en-US" dirty="0"/>
          </a:p>
        </p:txBody>
      </p:sp>
      <p:pic>
        <p:nvPicPr>
          <p:cNvPr id="30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633" y="457652"/>
            <a:ext cx="3814932" cy="3847990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(Lunar new year, 2014)"/>
          <p:cNvSpPr txBox="1"/>
          <p:nvPr/>
        </p:nvSpPr>
        <p:spPr>
          <a:xfrm>
            <a:off x="4632547" y="4453819"/>
            <a:ext cx="245510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(Lunar new year, 2014)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Data Parallelis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数据并行</a:t>
            </a:r>
            <a:endParaRPr dirty="0"/>
          </a:p>
        </p:txBody>
      </p:sp>
      <p:sp>
        <p:nvSpPr>
          <p:cNvPr id="312" name="Read a data partition…"/>
          <p:cNvSpPr txBox="1"/>
          <p:nvPr/>
        </p:nvSpPr>
        <p:spPr>
          <a:xfrm>
            <a:off x="5460196" y="2116167"/>
            <a:ext cx="1759696" cy="1439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/>
          <a:p>
            <a:pPr marL="317500" indent="-317500" defTabSz="308074">
              <a:buSzPct val="100000"/>
              <a:buAutoNum type="arabicPeriod"/>
              <a:defRPr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pPr>
            <a:r>
              <a:rPr lang="ja-JP" altLang="en-US" dirty="0"/>
              <a:t>读取数据分区</a:t>
            </a:r>
          </a:p>
          <a:p>
            <a:pPr marL="317500" indent="-317500" defTabSz="308074">
              <a:buSzPct val="100000"/>
              <a:buAutoNum type="arabicPeriod"/>
              <a:defRPr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pPr>
            <a:r>
              <a:rPr lang="zh-CN" altLang="en-US" dirty="0"/>
              <a:t>收集</a:t>
            </a:r>
            <a:r>
              <a:rPr lang="ja-JP" altLang="en-US" dirty="0"/>
              <a:t>参数</a:t>
            </a:r>
          </a:p>
          <a:p>
            <a:pPr marL="317500" indent="-317500" defTabSz="308074">
              <a:buSzPct val="100000"/>
              <a:buAutoNum type="arabicPeriod"/>
              <a:defRPr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pPr>
            <a:r>
              <a:rPr lang="ja-JP" altLang="en-US" dirty="0"/>
              <a:t>计算</a:t>
            </a:r>
            <a:r>
              <a:rPr lang="zh-CN" altLang="en-US" dirty="0"/>
              <a:t>梯度</a:t>
            </a:r>
            <a:endParaRPr lang="ja-JP" altLang="en-US" dirty="0"/>
          </a:p>
          <a:p>
            <a:pPr marL="317500" indent="-317500" defTabSz="308074">
              <a:buSzPct val="100000"/>
              <a:buAutoNum type="arabicPeriod"/>
              <a:defRPr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pPr>
            <a:r>
              <a:rPr lang="zh-CN" altLang="en-US" dirty="0"/>
              <a:t>发送</a:t>
            </a:r>
            <a:r>
              <a:rPr lang="ja-JP" altLang="en-US" dirty="0"/>
              <a:t>渐变</a:t>
            </a:r>
          </a:p>
          <a:p>
            <a:pPr marL="317500" indent="-317500" defTabSz="308074">
              <a:buSzPct val="100000"/>
              <a:buAutoNum type="arabicPeriod"/>
              <a:defRPr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pPr>
            <a:r>
              <a:rPr lang="ja-JP" altLang="en-US" dirty="0"/>
              <a:t>更新参数</a:t>
            </a:r>
            <a:endParaRPr dirty="0"/>
          </a:p>
        </p:txBody>
      </p:sp>
      <p:sp>
        <p:nvSpPr>
          <p:cNvPr id="313" name="key-value store"/>
          <p:cNvSpPr/>
          <p:nvPr/>
        </p:nvSpPr>
        <p:spPr>
          <a:xfrm>
            <a:off x="1703339" y="1048023"/>
            <a:ext cx="1996676" cy="549760"/>
          </a:xfrm>
          <a:prstGeom prst="roundRect">
            <a:avLst>
              <a:gd name="adj" fmla="val 15000"/>
            </a:avLst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6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键值存储</a:t>
            </a:r>
            <a:endParaRPr dirty="0"/>
          </a:p>
        </p:txBody>
      </p:sp>
      <p:grpSp>
        <p:nvGrpSpPr>
          <p:cNvPr id="318" name="Group"/>
          <p:cNvGrpSpPr/>
          <p:nvPr/>
        </p:nvGrpSpPr>
        <p:grpSpPr>
          <a:xfrm>
            <a:off x="833265" y="2601573"/>
            <a:ext cx="3674709" cy="653229"/>
            <a:chOff x="0" y="0"/>
            <a:chExt cx="3674708" cy="653228"/>
          </a:xfrm>
        </p:grpSpPr>
        <p:pic>
          <p:nvPicPr>
            <p:cNvPr id="314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5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6276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6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2553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7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1526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19" name="examples"/>
          <p:cNvSpPr/>
          <p:nvPr/>
        </p:nvSpPr>
        <p:spPr>
          <a:xfrm>
            <a:off x="2044623" y="4236353"/>
            <a:ext cx="1265782" cy="549760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rPr lang="ja-JP" altLang="en-US"/>
              <a:t>例子</a:t>
            </a:r>
            <a:endParaRPr dirty="0"/>
          </a:p>
        </p:txBody>
      </p:sp>
      <p:grpSp>
        <p:nvGrpSpPr>
          <p:cNvPr id="328" name="Group"/>
          <p:cNvGrpSpPr/>
          <p:nvPr/>
        </p:nvGrpSpPr>
        <p:grpSpPr>
          <a:xfrm>
            <a:off x="900852" y="3301262"/>
            <a:ext cx="3558447" cy="772929"/>
            <a:chOff x="0" y="0"/>
            <a:chExt cx="3558446" cy="772927"/>
          </a:xfrm>
        </p:grpSpPr>
        <p:sp>
          <p:nvSpPr>
            <p:cNvPr id="320" name="Rectangle"/>
            <p:cNvSpPr/>
            <p:nvPr/>
          </p:nvSpPr>
          <p:spPr>
            <a:xfrm>
              <a:off x="0" y="0"/>
              <a:ext cx="734464" cy="200981"/>
            </a:xfrm>
            <a:prstGeom prst="rect">
              <a:avLst/>
            </a:prstGeom>
            <a:solidFill>
              <a:srgbClr val="A6AAA9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FFFFFF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321" name="Rectangle"/>
            <p:cNvSpPr/>
            <p:nvPr/>
          </p:nvSpPr>
          <p:spPr>
            <a:xfrm>
              <a:off x="957803" y="0"/>
              <a:ext cx="734465" cy="200981"/>
            </a:xfrm>
            <a:prstGeom prst="rect">
              <a:avLst/>
            </a:prstGeom>
            <a:solidFill>
              <a:srgbClr val="A6AAA9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FFFFFF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322" name="Rectangle"/>
            <p:cNvSpPr/>
            <p:nvPr/>
          </p:nvSpPr>
          <p:spPr>
            <a:xfrm>
              <a:off x="1896759" y="0"/>
              <a:ext cx="734465" cy="200981"/>
            </a:xfrm>
            <a:prstGeom prst="rect">
              <a:avLst/>
            </a:prstGeom>
            <a:solidFill>
              <a:srgbClr val="A6AAA9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FFFFFF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323" name="Rectangle"/>
            <p:cNvSpPr/>
            <p:nvPr/>
          </p:nvSpPr>
          <p:spPr>
            <a:xfrm>
              <a:off x="2823982" y="0"/>
              <a:ext cx="734465" cy="200981"/>
            </a:xfrm>
            <a:prstGeom prst="rect">
              <a:avLst/>
            </a:prstGeom>
            <a:solidFill>
              <a:srgbClr val="A6AAA9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FFFFFF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324" name="Line"/>
            <p:cNvSpPr/>
            <p:nvPr/>
          </p:nvSpPr>
          <p:spPr>
            <a:xfrm flipH="1" flipV="1">
              <a:off x="460129" y="398210"/>
              <a:ext cx="538764" cy="374718"/>
            </a:xfrm>
            <a:prstGeom prst="line">
              <a:avLst/>
            </a:prstGeom>
            <a:noFill/>
            <a:ln w="25400" cap="flat">
              <a:solidFill>
                <a:srgbClr val="A6AAA9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25" name="Line"/>
            <p:cNvSpPr/>
            <p:nvPr/>
          </p:nvSpPr>
          <p:spPr>
            <a:xfrm flipH="1" flipV="1">
              <a:off x="1342401" y="380191"/>
              <a:ext cx="183102" cy="378944"/>
            </a:xfrm>
            <a:prstGeom prst="line">
              <a:avLst/>
            </a:prstGeom>
            <a:noFill/>
            <a:ln w="25400" cap="flat">
              <a:solidFill>
                <a:srgbClr val="A6AAA9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26" name="Line"/>
            <p:cNvSpPr/>
            <p:nvPr/>
          </p:nvSpPr>
          <p:spPr>
            <a:xfrm flipV="1">
              <a:off x="2026993" y="361387"/>
              <a:ext cx="227353" cy="398158"/>
            </a:xfrm>
            <a:prstGeom prst="line">
              <a:avLst/>
            </a:prstGeom>
            <a:noFill/>
            <a:ln w="25400" cap="flat">
              <a:solidFill>
                <a:srgbClr val="A6AAA9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27" name="Line"/>
            <p:cNvSpPr/>
            <p:nvPr/>
          </p:nvSpPr>
          <p:spPr>
            <a:xfrm flipV="1">
              <a:off x="2585173" y="368923"/>
              <a:ext cx="479374" cy="400755"/>
            </a:xfrm>
            <a:prstGeom prst="line">
              <a:avLst/>
            </a:prstGeom>
            <a:noFill/>
            <a:ln w="25400" cap="flat">
              <a:solidFill>
                <a:srgbClr val="A6AAA9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grpSp>
        <p:nvGrpSpPr>
          <p:cNvPr id="333" name="Group"/>
          <p:cNvGrpSpPr/>
          <p:nvPr/>
        </p:nvGrpSpPr>
        <p:grpSpPr>
          <a:xfrm>
            <a:off x="907252" y="2283429"/>
            <a:ext cx="3545648" cy="204711"/>
            <a:chOff x="0" y="0"/>
            <a:chExt cx="3545646" cy="204709"/>
          </a:xfrm>
        </p:grpSpPr>
        <p:sp>
          <p:nvSpPr>
            <p:cNvPr id="329" name="Rectangle"/>
            <p:cNvSpPr/>
            <p:nvPr/>
          </p:nvSpPr>
          <p:spPr>
            <a:xfrm>
              <a:off x="0" y="0"/>
              <a:ext cx="725417" cy="198505"/>
            </a:xfrm>
            <a:prstGeom prst="rect">
              <a:avLst/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51A7F9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330" name="Rectangle"/>
            <p:cNvSpPr/>
            <p:nvPr/>
          </p:nvSpPr>
          <p:spPr>
            <a:xfrm>
              <a:off x="940076" y="6205"/>
              <a:ext cx="725418" cy="198505"/>
            </a:xfrm>
            <a:prstGeom prst="rect">
              <a:avLst/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51A7F9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331" name="Rectangle"/>
            <p:cNvSpPr/>
            <p:nvPr/>
          </p:nvSpPr>
          <p:spPr>
            <a:xfrm>
              <a:off x="1880153" y="6205"/>
              <a:ext cx="725417" cy="198505"/>
            </a:xfrm>
            <a:prstGeom prst="rect">
              <a:avLst/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51A7F9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332" name="Rectangle"/>
            <p:cNvSpPr/>
            <p:nvPr/>
          </p:nvSpPr>
          <p:spPr>
            <a:xfrm>
              <a:off x="2820229" y="6205"/>
              <a:ext cx="725418" cy="198505"/>
            </a:xfrm>
            <a:prstGeom prst="rect">
              <a:avLst/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51A7F9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</p:grpSp>
      <p:grpSp>
        <p:nvGrpSpPr>
          <p:cNvPr id="338" name="Group"/>
          <p:cNvGrpSpPr/>
          <p:nvPr/>
        </p:nvGrpSpPr>
        <p:grpSpPr>
          <a:xfrm>
            <a:off x="1349000" y="1740548"/>
            <a:ext cx="2572338" cy="406472"/>
            <a:chOff x="0" y="0"/>
            <a:chExt cx="2572336" cy="406471"/>
          </a:xfrm>
        </p:grpSpPr>
        <p:sp>
          <p:nvSpPr>
            <p:cNvPr id="334" name="Line"/>
            <p:cNvSpPr/>
            <p:nvPr/>
          </p:nvSpPr>
          <p:spPr>
            <a:xfrm flipH="1">
              <a:off x="0" y="36369"/>
              <a:ext cx="532128" cy="370103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35" name="Line"/>
            <p:cNvSpPr/>
            <p:nvPr/>
          </p:nvSpPr>
          <p:spPr>
            <a:xfrm flipH="1">
              <a:off x="871404" y="18573"/>
              <a:ext cx="180847" cy="374276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36" name="Line"/>
            <p:cNvSpPr/>
            <p:nvPr/>
          </p:nvSpPr>
          <p:spPr>
            <a:xfrm>
              <a:off x="1547564" y="0"/>
              <a:ext cx="224552" cy="393254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37" name="Line"/>
            <p:cNvSpPr/>
            <p:nvPr/>
          </p:nvSpPr>
          <p:spPr>
            <a:xfrm>
              <a:off x="2098869" y="7444"/>
              <a:ext cx="473468" cy="395818"/>
            </a:xfrm>
            <a:prstGeom prst="lin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400000"/>
              <a:tail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grpSp>
        <p:nvGrpSpPr>
          <p:cNvPr id="343" name="Group"/>
          <p:cNvGrpSpPr/>
          <p:nvPr/>
        </p:nvGrpSpPr>
        <p:grpSpPr>
          <a:xfrm>
            <a:off x="903453" y="1965286"/>
            <a:ext cx="3545648" cy="204710"/>
            <a:chOff x="0" y="0"/>
            <a:chExt cx="3545646" cy="204709"/>
          </a:xfrm>
        </p:grpSpPr>
        <p:sp>
          <p:nvSpPr>
            <p:cNvPr id="339" name="Rectangle"/>
            <p:cNvSpPr/>
            <p:nvPr/>
          </p:nvSpPr>
          <p:spPr>
            <a:xfrm>
              <a:off x="0" y="0"/>
              <a:ext cx="725417" cy="198505"/>
            </a:xfrm>
            <a:prstGeom prst="rect">
              <a:avLst/>
            </a:prstGeom>
            <a:solidFill>
              <a:srgbClr val="70BF41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51A7F9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340" name="Rectangle"/>
            <p:cNvSpPr/>
            <p:nvPr/>
          </p:nvSpPr>
          <p:spPr>
            <a:xfrm>
              <a:off x="940076" y="6205"/>
              <a:ext cx="725418" cy="198505"/>
            </a:xfrm>
            <a:prstGeom prst="rect">
              <a:avLst/>
            </a:prstGeom>
            <a:solidFill>
              <a:srgbClr val="70BF41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51A7F9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341" name="Rectangle"/>
            <p:cNvSpPr/>
            <p:nvPr/>
          </p:nvSpPr>
          <p:spPr>
            <a:xfrm>
              <a:off x="1880153" y="6205"/>
              <a:ext cx="725417" cy="198505"/>
            </a:xfrm>
            <a:prstGeom prst="rect">
              <a:avLst/>
            </a:prstGeom>
            <a:solidFill>
              <a:srgbClr val="70BF41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51A7F9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342" name="Rectangle"/>
            <p:cNvSpPr/>
            <p:nvPr/>
          </p:nvSpPr>
          <p:spPr>
            <a:xfrm>
              <a:off x="2820229" y="6205"/>
              <a:ext cx="725418" cy="198505"/>
            </a:xfrm>
            <a:prstGeom prst="rect">
              <a:avLst/>
            </a:prstGeom>
            <a:solidFill>
              <a:srgbClr val="70BF41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>
                  <a:solidFill>
                    <a:srgbClr val="51A7F9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</p:grpSp>
      <p:grpSp>
        <p:nvGrpSpPr>
          <p:cNvPr id="348" name="Group"/>
          <p:cNvGrpSpPr/>
          <p:nvPr/>
        </p:nvGrpSpPr>
        <p:grpSpPr>
          <a:xfrm>
            <a:off x="1666569" y="1708865"/>
            <a:ext cx="2021890" cy="215456"/>
            <a:chOff x="0" y="0"/>
            <a:chExt cx="2021888" cy="215454"/>
          </a:xfrm>
        </p:grpSpPr>
        <p:sp>
          <p:nvSpPr>
            <p:cNvPr id="344" name="Line"/>
            <p:cNvSpPr/>
            <p:nvPr/>
          </p:nvSpPr>
          <p:spPr>
            <a:xfrm flipH="1">
              <a:off x="-1" y="34336"/>
              <a:ext cx="282103" cy="179968"/>
            </a:xfrm>
            <a:prstGeom prst="line">
              <a:avLst/>
            </a:prstGeom>
            <a:noFill/>
            <a:ln w="25400" cap="flat">
              <a:solidFill>
                <a:srgbClr val="70BF41"/>
              </a:solidFill>
              <a:prstDash val="solid"/>
              <a:miter lim="400000"/>
              <a:head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45" name="Line"/>
            <p:cNvSpPr/>
            <p:nvPr/>
          </p:nvSpPr>
          <p:spPr>
            <a:xfrm flipH="1">
              <a:off x="691939" y="17534"/>
              <a:ext cx="81216" cy="197921"/>
            </a:xfrm>
            <a:prstGeom prst="line">
              <a:avLst/>
            </a:prstGeom>
            <a:noFill/>
            <a:ln w="25400" cap="flat">
              <a:solidFill>
                <a:srgbClr val="70BF41"/>
              </a:solidFill>
              <a:prstDash val="solid"/>
              <a:miter lim="400000"/>
              <a:head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46" name="Line"/>
            <p:cNvSpPr/>
            <p:nvPr/>
          </p:nvSpPr>
          <p:spPr>
            <a:xfrm>
              <a:off x="1240785" y="-1"/>
              <a:ext cx="89151" cy="193353"/>
            </a:xfrm>
            <a:prstGeom prst="line">
              <a:avLst/>
            </a:prstGeom>
            <a:noFill/>
            <a:ln w="25400" cap="flat">
              <a:solidFill>
                <a:srgbClr val="70BF41"/>
              </a:solidFill>
              <a:prstDash val="solid"/>
              <a:miter lim="400000"/>
              <a:head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47" name="Line"/>
            <p:cNvSpPr/>
            <p:nvPr/>
          </p:nvSpPr>
          <p:spPr>
            <a:xfrm>
              <a:off x="1761278" y="7027"/>
              <a:ext cx="260611" cy="204246"/>
            </a:xfrm>
            <a:prstGeom prst="line">
              <a:avLst/>
            </a:prstGeom>
            <a:noFill/>
            <a:ln w="25400" cap="flat">
              <a:solidFill>
                <a:srgbClr val="70BF41"/>
              </a:solidFill>
              <a:prstDash val="solid"/>
              <a:miter lim="400000"/>
              <a:headEnd type="arrow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350" name="Connection Line"/>
          <p:cNvSpPr/>
          <p:nvPr/>
        </p:nvSpPr>
        <p:spPr>
          <a:xfrm>
            <a:off x="3679476" y="1131401"/>
            <a:ext cx="392476" cy="4168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1" h="21600" extrusionOk="0">
                <a:moveTo>
                  <a:pt x="0" y="0"/>
                </a:moveTo>
                <a:cubicBezTo>
                  <a:pt x="21405" y="9058"/>
                  <a:pt x="21600" y="16258"/>
                  <a:pt x="586" y="21600"/>
                </a:cubicBezTo>
              </a:path>
            </a:pathLst>
          </a:custGeom>
          <a:ln w="25400">
            <a:solidFill>
              <a:schemeClr val="accent2"/>
            </a:solidFill>
            <a:miter lim="400000"/>
            <a:headEnd type="arrow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" grpId="1" build="p" bldLvl="5" animBg="1" advAuto="0"/>
      <p:bldP spid="313" grpId="3" animBg="1" advAuto="0"/>
      <p:bldP spid="328" grpId="2" animBg="1" advAuto="0"/>
      <p:bldP spid="333" grpId="4" animBg="1" advAuto="0"/>
      <p:bldP spid="338" grpId="5" animBg="1" advAuto="0"/>
      <p:bldP spid="338" grpId="6" animBg="1" advAuto="0"/>
      <p:bldP spid="343" grpId="7" animBg="1" advAuto="0"/>
      <p:bldP spid="348" grpId="8" animBg="1" advAuto="0"/>
      <p:bldP spid="350" grpId="9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Distributed Training"/>
          <p:cNvSpPr txBox="1">
            <a:spLocks noGrp="1"/>
          </p:cNvSpPr>
          <p:nvPr>
            <p:ph type="title"/>
          </p:nvPr>
        </p:nvSpPr>
        <p:spPr>
          <a:xfrm>
            <a:off x="396393" y="1770369"/>
            <a:ext cx="3334918" cy="1602762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分布训练</a:t>
            </a:r>
            <a:endParaRPr dirty="0"/>
          </a:p>
        </p:txBody>
      </p:sp>
      <p:pic>
        <p:nvPicPr>
          <p:cNvPr id="3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3092" y="497174"/>
            <a:ext cx="4266938" cy="3797184"/>
          </a:xfrm>
          <a:prstGeom prst="rect">
            <a:avLst/>
          </a:prstGeom>
          <a:ln w="12700">
            <a:miter lim="400000"/>
          </a:ln>
        </p:spPr>
      </p:pic>
      <p:sp>
        <p:nvSpPr>
          <p:cNvPr id="354" name="(Alex’s frugal GPU cluster at CMU, 2015)"/>
          <p:cNvSpPr txBox="1"/>
          <p:nvPr/>
        </p:nvSpPr>
        <p:spPr>
          <a:xfrm>
            <a:off x="3753092" y="4453819"/>
            <a:ext cx="4266938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(Alex’s frugal GPU cluster at CMU, 2015)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Distributed Compu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分布计算</a:t>
            </a:r>
            <a:endParaRPr dirty="0"/>
          </a:p>
        </p:txBody>
      </p:sp>
      <p:sp>
        <p:nvSpPr>
          <p:cNvPr id="357" name="examples"/>
          <p:cNvSpPr/>
          <p:nvPr/>
        </p:nvSpPr>
        <p:spPr>
          <a:xfrm>
            <a:off x="2370920" y="4008917"/>
            <a:ext cx="1188931" cy="469916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examples</a:t>
            </a:r>
          </a:p>
        </p:txBody>
      </p:sp>
      <p:sp>
        <p:nvSpPr>
          <p:cNvPr id="358" name="key-value store"/>
          <p:cNvSpPr/>
          <p:nvPr/>
        </p:nvSpPr>
        <p:spPr>
          <a:xfrm>
            <a:off x="2100993" y="981443"/>
            <a:ext cx="1996677" cy="549760"/>
          </a:xfrm>
          <a:prstGeom prst="roundRect">
            <a:avLst>
              <a:gd name="adj" fmla="val 15000"/>
            </a:avLst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6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键值存储</a:t>
            </a:r>
            <a:endParaRPr dirty="0"/>
          </a:p>
        </p:txBody>
      </p:sp>
      <p:grpSp>
        <p:nvGrpSpPr>
          <p:cNvPr id="363" name="Group"/>
          <p:cNvGrpSpPr/>
          <p:nvPr/>
        </p:nvGrpSpPr>
        <p:grpSpPr>
          <a:xfrm>
            <a:off x="1211274" y="2468020"/>
            <a:ext cx="3674709" cy="653230"/>
            <a:chOff x="0" y="0"/>
            <a:chExt cx="3674708" cy="653228"/>
          </a:xfrm>
        </p:grpSpPr>
        <p:pic>
          <p:nvPicPr>
            <p:cNvPr id="359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60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6276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61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2552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62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1525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67" name="Group"/>
          <p:cNvGrpSpPr/>
          <p:nvPr/>
        </p:nvGrpSpPr>
        <p:grpSpPr>
          <a:xfrm>
            <a:off x="3164543" y="2417372"/>
            <a:ext cx="1626104" cy="754527"/>
            <a:chOff x="0" y="0"/>
            <a:chExt cx="1626103" cy="754525"/>
          </a:xfrm>
        </p:grpSpPr>
        <p:sp>
          <p:nvSpPr>
            <p:cNvPr id="364" name="Rounded Rectangle"/>
            <p:cNvSpPr/>
            <p:nvPr/>
          </p:nvSpPr>
          <p:spPr>
            <a:xfrm>
              <a:off x="0" y="0"/>
              <a:ext cx="1626104" cy="754526"/>
            </a:xfrm>
            <a:prstGeom prst="roundRect">
              <a:avLst>
                <a:gd name="adj" fmla="val 16133"/>
              </a:avLst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pic>
          <p:nvPicPr>
            <p:cNvPr id="365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307" y="87738"/>
              <a:ext cx="913184" cy="6532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66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389" y="87738"/>
              <a:ext cx="913184" cy="6532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71" name="Group"/>
          <p:cNvGrpSpPr/>
          <p:nvPr/>
        </p:nvGrpSpPr>
        <p:grpSpPr>
          <a:xfrm>
            <a:off x="1289308" y="2417372"/>
            <a:ext cx="1626105" cy="754527"/>
            <a:chOff x="0" y="0"/>
            <a:chExt cx="1626103" cy="754525"/>
          </a:xfrm>
        </p:grpSpPr>
        <p:sp>
          <p:nvSpPr>
            <p:cNvPr id="368" name="Rounded Rectangle"/>
            <p:cNvSpPr/>
            <p:nvPr/>
          </p:nvSpPr>
          <p:spPr>
            <a:xfrm>
              <a:off x="0" y="0"/>
              <a:ext cx="1626104" cy="754526"/>
            </a:xfrm>
            <a:prstGeom prst="roundRect">
              <a:avLst>
                <a:gd name="adj" fmla="val 16133"/>
              </a:avLst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pic>
          <p:nvPicPr>
            <p:cNvPr id="369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307" y="87738"/>
              <a:ext cx="913184" cy="6532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70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389" y="87738"/>
              <a:ext cx="913184" cy="6532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72" name="multiple…"/>
          <p:cNvSpPr txBox="1"/>
          <p:nvPr/>
        </p:nvSpPr>
        <p:spPr>
          <a:xfrm>
            <a:off x="5442482" y="2629085"/>
            <a:ext cx="977431" cy="33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/>
          <a:p>
            <a:pPr algn="ctr" defTabSz="308074">
              <a:defRPr>
                <a:solidFill>
                  <a:srgbClr val="000000"/>
                </a:solidFill>
              </a:defRPr>
            </a:pPr>
            <a:r>
              <a:rPr lang="ja-JP" altLang="en-US"/>
              <a:t>多服务器</a:t>
            </a:r>
            <a:endParaRPr lang="ja-JP" altLang="en-US" dirty="0"/>
          </a:p>
        </p:txBody>
      </p:sp>
      <p:grpSp>
        <p:nvGrpSpPr>
          <p:cNvPr id="375" name="Group"/>
          <p:cNvGrpSpPr/>
          <p:nvPr/>
        </p:nvGrpSpPr>
        <p:grpSpPr>
          <a:xfrm>
            <a:off x="2210833" y="3638988"/>
            <a:ext cx="1419755" cy="938758"/>
            <a:chOff x="0" y="0"/>
            <a:chExt cx="1419754" cy="938757"/>
          </a:xfrm>
        </p:grpSpPr>
        <p:pic>
          <p:nvPicPr>
            <p:cNvPr id="373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419755" cy="9186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74" name="examples"/>
            <p:cNvSpPr/>
            <p:nvPr/>
          </p:nvSpPr>
          <p:spPr>
            <a:xfrm>
              <a:off x="194113" y="268685"/>
              <a:ext cx="1027173" cy="67007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ja-JP" altLang="en-US"/>
                <a:t>例子</a:t>
              </a:r>
              <a:endParaRPr dirty="0"/>
            </a:p>
          </p:txBody>
        </p:sp>
      </p:grpSp>
      <p:sp>
        <p:nvSpPr>
          <p:cNvPr id="376" name="Store data in…"/>
          <p:cNvSpPr txBox="1"/>
          <p:nvPr/>
        </p:nvSpPr>
        <p:spPr>
          <a:xfrm>
            <a:off x="4900385" y="3895326"/>
            <a:ext cx="1900761" cy="608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/>
          <a:p>
            <a:pPr algn="ctr" defTabSz="308074">
              <a:defRPr>
                <a:solidFill>
                  <a:srgbClr val="000000"/>
                </a:solidFill>
              </a:defRPr>
            </a:pPr>
            <a:r>
              <a:rPr lang="ja-JP" altLang="en-US"/>
              <a:t>分布式文件系统内</a:t>
            </a:r>
            <a:endParaRPr lang="en-US" altLang="ja-JP" dirty="0"/>
          </a:p>
          <a:p>
            <a:pPr algn="ctr" defTabSz="308074">
              <a:defRPr>
                <a:solidFill>
                  <a:srgbClr val="000000"/>
                </a:solidFill>
              </a:defRPr>
            </a:pPr>
            <a:r>
              <a:rPr lang="ja-JP" altLang="en-US"/>
              <a:t>存储数据</a:t>
            </a:r>
          </a:p>
        </p:txBody>
      </p:sp>
      <p:grpSp>
        <p:nvGrpSpPr>
          <p:cNvPr id="381" name="Group"/>
          <p:cNvGrpSpPr/>
          <p:nvPr/>
        </p:nvGrpSpPr>
        <p:grpSpPr>
          <a:xfrm>
            <a:off x="1476500" y="966674"/>
            <a:ext cx="3245663" cy="549761"/>
            <a:chOff x="0" y="0"/>
            <a:chExt cx="3245662" cy="549759"/>
          </a:xfrm>
        </p:grpSpPr>
        <p:sp>
          <p:nvSpPr>
            <p:cNvPr id="377" name="Rounded Rectangle"/>
            <p:cNvSpPr/>
            <p:nvPr/>
          </p:nvSpPr>
          <p:spPr>
            <a:xfrm>
              <a:off x="0" y="0"/>
              <a:ext cx="627032" cy="549760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78" name="Rounded Rectangle"/>
            <p:cNvSpPr/>
            <p:nvPr/>
          </p:nvSpPr>
          <p:spPr>
            <a:xfrm>
              <a:off x="870644" y="0"/>
              <a:ext cx="627032" cy="549760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79" name="Rounded Rectangle"/>
            <p:cNvSpPr/>
            <p:nvPr/>
          </p:nvSpPr>
          <p:spPr>
            <a:xfrm>
              <a:off x="1747986" y="0"/>
              <a:ext cx="627032" cy="549760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380" name="Rounded Rectangle"/>
            <p:cNvSpPr/>
            <p:nvPr/>
          </p:nvSpPr>
          <p:spPr>
            <a:xfrm>
              <a:off x="2618630" y="0"/>
              <a:ext cx="627033" cy="549760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382" name="multiple…"/>
          <p:cNvSpPr txBox="1"/>
          <p:nvPr/>
        </p:nvSpPr>
        <p:spPr>
          <a:xfrm>
            <a:off x="5362051" y="1097384"/>
            <a:ext cx="977431" cy="33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/>
          <a:p>
            <a:pPr algn="ctr" defTabSz="308074">
              <a:defRPr>
                <a:solidFill>
                  <a:srgbClr val="000000"/>
                </a:solidFill>
              </a:defRPr>
            </a:pPr>
            <a:r>
              <a:rPr lang="ja-JP" altLang="en-US"/>
              <a:t>多服务器</a:t>
            </a:r>
            <a:endParaRPr dirty="0"/>
          </a:p>
        </p:txBody>
      </p:sp>
      <p:sp>
        <p:nvSpPr>
          <p:cNvPr id="383" name="Double Arrow"/>
          <p:cNvSpPr/>
          <p:nvPr/>
        </p:nvSpPr>
        <p:spPr>
          <a:xfrm rot="14390449">
            <a:off x="2043319" y="1863381"/>
            <a:ext cx="729757" cy="228424"/>
          </a:xfrm>
          <a:prstGeom prst="leftRightArrow">
            <a:avLst>
              <a:gd name="adj1" fmla="val 46691"/>
              <a:gd name="adj2" fmla="val 91950"/>
            </a:avLst>
          </a:prstGeom>
          <a:solidFill>
            <a:schemeClr val="accent2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84" name="Double Arrow"/>
          <p:cNvSpPr/>
          <p:nvPr/>
        </p:nvSpPr>
        <p:spPr>
          <a:xfrm rot="6858755">
            <a:off x="3238258" y="1860075"/>
            <a:ext cx="729758" cy="228425"/>
          </a:xfrm>
          <a:prstGeom prst="leftRightArrow">
            <a:avLst>
              <a:gd name="adj1" fmla="val 46691"/>
              <a:gd name="adj2" fmla="val 91950"/>
            </a:avLst>
          </a:prstGeom>
          <a:solidFill>
            <a:schemeClr val="accent2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85" name="Arrow"/>
          <p:cNvSpPr/>
          <p:nvPr/>
        </p:nvSpPr>
        <p:spPr>
          <a:xfrm rot="14661332">
            <a:off x="2126738" y="3426329"/>
            <a:ext cx="597660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86" name="Arrow"/>
          <p:cNvSpPr/>
          <p:nvPr/>
        </p:nvSpPr>
        <p:spPr>
          <a:xfrm rot="18032823">
            <a:off x="3237929" y="3430216"/>
            <a:ext cx="562794" cy="234383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87" name="push and pull  over network"/>
          <p:cNvSpPr txBox="1"/>
          <p:nvPr/>
        </p:nvSpPr>
        <p:spPr>
          <a:xfrm>
            <a:off x="4150540" y="1801353"/>
            <a:ext cx="977431" cy="33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/>
          <a:p>
            <a:pPr algn="ctr" defTabSz="308074">
              <a:defRPr>
                <a:solidFill>
                  <a:srgbClr val="000000"/>
                </a:solidFill>
              </a:defRPr>
            </a:pPr>
            <a:r>
              <a:rPr lang="ja-JP" altLang="en-US"/>
              <a:t>推拉网络</a:t>
            </a:r>
            <a:endParaRPr dirty="0"/>
          </a:p>
        </p:txBody>
      </p:sp>
      <p:sp>
        <p:nvSpPr>
          <p:cNvPr id="388" name="read over network"/>
          <p:cNvSpPr txBox="1"/>
          <p:nvPr/>
        </p:nvSpPr>
        <p:spPr>
          <a:xfrm>
            <a:off x="4028771" y="3380361"/>
            <a:ext cx="1426272" cy="33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ctr" defTabSz="308074">
              <a:defRPr>
                <a:solidFill>
                  <a:srgbClr val="000000"/>
                </a:solidFill>
              </a:defRPr>
            </a:lvl1pPr>
          </a:lstStyle>
          <a:p>
            <a:r>
              <a:rPr lang="ja-JP" altLang="en-US"/>
              <a:t>通过网络读取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" grpId="8" animBg="1" advAuto="0"/>
      <p:bldP spid="367" grpId="4" animBg="1" advAuto="0"/>
      <p:bldP spid="371" grpId="5" animBg="1" advAuto="0"/>
      <p:bldP spid="372" grpId="3" animBg="1" advAuto="0"/>
      <p:bldP spid="375" grpId="2" animBg="1" advAuto="0"/>
      <p:bldP spid="376" grpId="1" animBg="1" advAuto="0"/>
      <p:bldP spid="381" grpId="7" animBg="1" advAuto="0"/>
      <p:bldP spid="382" grpId="6" animBg="1" advAuto="0"/>
      <p:bldP spid="383" grpId="14" animBg="1" advAuto="0"/>
      <p:bldP spid="384" grpId="13" animBg="1" advAuto="0"/>
      <p:bldP spid="385" grpId="11" animBg="1" advAuto="0"/>
      <p:bldP spid="386" grpId="10" animBg="1" advAuto="0"/>
      <p:bldP spid="387" grpId="12" animBg="1" advAuto="0"/>
      <p:bldP spid="388" grpId="9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PU Machine Hierarch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GPU</a:t>
            </a:r>
            <a:r>
              <a:rPr lang="ja-JP" altLang="en-US"/>
              <a:t>机器层次结构</a:t>
            </a:r>
            <a:endParaRPr dirty="0"/>
          </a:p>
        </p:txBody>
      </p:sp>
      <p:sp>
        <p:nvSpPr>
          <p:cNvPr id="391" name="PCIe Switch"/>
          <p:cNvSpPr/>
          <p:nvPr/>
        </p:nvSpPr>
        <p:spPr>
          <a:xfrm>
            <a:off x="2143288" y="2796963"/>
            <a:ext cx="1160890" cy="279404"/>
          </a:xfrm>
          <a:prstGeom prst="rect">
            <a:avLst/>
          </a:prstGeom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100">
                <a:solidFill>
                  <a:srgbClr val="000000"/>
                </a:solidFill>
              </a:defRPr>
            </a:lvl1pPr>
          </a:lstStyle>
          <a:p>
            <a:r>
              <a:rPr dirty="0"/>
              <a:t>PCIe </a:t>
            </a:r>
            <a:r>
              <a:rPr lang="ja-JP" altLang="en-US"/>
              <a:t>交换机</a:t>
            </a:r>
            <a:endParaRPr dirty="0"/>
          </a:p>
        </p:txBody>
      </p:sp>
      <p:sp>
        <p:nvSpPr>
          <p:cNvPr id="392" name="GPU"/>
          <p:cNvSpPr/>
          <p:nvPr/>
        </p:nvSpPr>
        <p:spPr>
          <a:xfrm rot="5400000">
            <a:off x="3002689" y="3666940"/>
            <a:ext cx="655051" cy="279404"/>
          </a:xfrm>
          <a:prstGeom prst="rect">
            <a:avLst/>
          </a:prstGeom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100">
                <a:solidFill>
                  <a:srgbClr val="000000"/>
                </a:solidFill>
              </a:defRPr>
            </a:lvl1pPr>
          </a:lstStyle>
          <a:p>
            <a:r>
              <a:t>GPU</a:t>
            </a:r>
          </a:p>
        </p:txBody>
      </p:sp>
      <p:sp>
        <p:nvSpPr>
          <p:cNvPr id="393" name="GPU"/>
          <p:cNvSpPr/>
          <p:nvPr/>
        </p:nvSpPr>
        <p:spPr>
          <a:xfrm rot="5400000">
            <a:off x="2595563" y="3672962"/>
            <a:ext cx="655050" cy="279404"/>
          </a:xfrm>
          <a:prstGeom prst="rect">
            <a:avLst/>
          </a:prstGeom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100">
                <a:solidFill>
                  <a:srgbClr val="000000"/>
                </a:solidFill>
              </a:defRPr>
            </a:lvl1pPr>
          </a:lstStyle>
          <a:p>
            <a:r>
              <a:t>GPU</a:t>
            </a:r>
          </a:p>
        </p:txBody>
      </p:sp>
      <p:sp>
        <p:nvSpPr>
          <p:cNvPr id="440" name="Connection Line"/>
          <p:cNvSpPr/>
          <p:nvPr/>
        </p:nvSpPr>
        <p:spPr>
          <a:xfrm>
            <a:off x="3124056" y="3083437"/>
            <a:ext cx="110984" cy="3893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12700">
            <a:solidFill>
              <a:schemeClr val="accent2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441" name="Connection Line"/>
          <p:cNvSpPr/>
          <p:nvPr/>
        </p:nvSpPr>
        <p:spPr>
          <a:xfrm>
            <a:off x="2849121" y="3083781"/>
            <a:ext cx="40086" cy="3950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12700">
            <a:solidFill>
              <a:schemeClr val="accent2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396" name="GPU"/>
          <p:cNvSpPr/>
          <p:nvPr/>
        </p:nvSpPr>
        <p:spPr>
          <a:xfrm rot="5400000">
            <a:off x="2182331" y="3666940"/>
            <a:ext cx="655050" cy="279404"/>
          </a:xfrm>
          <a:prstGeom prst="rect">
            <a:avLst/>
          </a:prstGeom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100">
                <a:solidFill>
                  <a:srgbClr val="000000"/>
                </a:solidFill>
              </a:defRPr>
            </a:lvl1pPr>
          </a:lstStyle>
          <a:p>
            <a:r>
              <a:t>GPU</a:t>
            </a:r>
          </a:p>
        </p:txBody>
      </p:sp>
      <p:sp>
        <p:nvSpPr>
          <p:cNvPr id="397" name="GPU"/>
          <p:cNvSpPr/>
          <p:nvPr/>
        </p:nvSpPr>
        <p:spPr>
          <a:xfrm rot="5400000">
            <a:off x="1775204" y="3678983"/>
            <a:ext cx="655050" cy="279405"/>
          </a:xfrm>
          <a:prstGeom prst="rect">
            <a:avLst/>
          </a:prstGeom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100">
                <a:solidFill>
                  <a:srgbClr val="000000"/>
                </a:solidFill>
              </a:defRPr>
            </a:lvl1pPr>
          </a:lstStyle>
          <a:p>
            <a:r>
              <a:t>GPU</a:t>
            </a:r>
          </a:p>
        </p:txBody>
      </p:sp>
      <p:sp>
        <p:nvSpPr>
          <p:cNvPr id="442" name="Connection Line"/>
          <p:cNvSpPr/>
          <p:nvPr/>
        </p:nvSpPr>
        <p:spPr>
          <a:xfrm>
            <a:off x="2537134" y="3076948"/>
            <a:ext cx="32341" cy="395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12700">
            <a:solidFill>
              <a:schemeClr val="accent2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443" name="Connection Line"/>
          <p:cNvSpPr/>
          <p:nvPr/>
        </p:nvSpPr>
        <p:spPr>
          <a:xfrm>
            <a:off x="2181763" y="3081575"/>
            <a:ext cx="95455" cy="4032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12700">
            <a:solidFill>
              <a:schemeClr val="accent2"/>
            </a:solidFill>
            <a:miter lim="400000"/>
          </a:ln>
        </p:spPr>
        <p:txBody>
          <a:bodyPr/>
          <a:lstStyle/>
          <a:p>
            <a:endParaRPr/>
          </a:p>
        </p:txBody>
      </p:sp>
      <p:cxnSp>
        <p:nvCxnSpPr>
          <p:cNvPr id="400" name="Connection Line"/>
          <p:cNvCxnSpPr>
            <a:stCxn id="391" idx="0"/>
            <a:endCxn id="401" idx="0"/>
          </p:cNvCxnSpPr>
          <p:nvPr/>
        </p:nvCxnSpPr>
        <p:spPr>
          <a:xfrm flipV="1">
            <a:off x="2723733" y="2346011"/>
            <a:ext cx="1" cy="590655"/>
          </a:xfrm>
          <a:prstGeom prst="straightConnector1">
            <a:avLst/>
          </a:prstGeom>
          <a:ln w="12700">
            <a:solidFill>
              <a:schemeClr val="accent2"/>
            </a:solidFill>
            <a:miter lim="400000"/>
          </a:ln>
        </p:spPr>
      </p:cxnSp>
      <p:sp>
        <p:nvSpPr>
          <p:cNvPr id="401" name="CPU"/>
          <p:cNvSpPr/>
          <p:nvPr/>
        </p:nvSpPr>
        <p:spPr>
          <a:xfrm>
            <a:off x="2396208" y="2206310"/>
            <a:ext cx="655051" cy="279404"/>
          </a:xfrm>
          <a:prstGeom prst="rect">
            <a:avLst/>
          </a:prstGeom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100">
                <a:solidFill>
                  <a:srgbClr val="000000"/>
                </a:solidFill>
              </a:defRPr>
            </a:lvl1pPr>
          </a:lstStyle>
          <a:p>
            <a:r>
              <a:rPr dirty="0"/>
              <a:t>CPU</a:t>
            </a:r>
          </a:p>
        </p:txBody>
      </p:sp>
      <p:cxnSp>
        <p:nvCxnSpPr>
          <p:cNvPr id="402" name="Connection Line"/>
          <p:cNvCxnSpPr>
            <a:stCxn id="403" idx="0"/>
            <a:endCxn id="401" idx="0"/>
          </p:cNvCxnSpPr>
          <p:nvPr/>
        </p:nvCxnSpPr>
        <p:spPr>
          <a:xfrm flipH="1">
            <a:off x="2723733" y="1704703"/>
            <a:ext cx="3174" cy="641309"/>
          </a:xfrm>
          <a:prstGeom prst="straightConnector1">
            <a:avLst/>
          </a:prstGeom>
          <a:ln w="12700">
            <a:solidFill>
              <a:schemeClr val="accent2"/>
            </a:solidFill>
            <a:miter lim="400000"/>
          </a:ln>
        </p:spPr>
      </p:cxnSp>
      <p:sp>
        <p:nvSpPr>
          <p:cNvPr id="403" name="Network Switch"/>
          <p:cNvSpPr/>
          <p:nvPr/>
        </p:nvSpPr>
        <p:spPr>
          <a:xfrm>
            <a:off x="2015168" y="1565001"/>
            <a:ext cx="1423477" cy="279405"/>
          </a:xfrm>
          <a:prstGeom prst="rect">
            <a:avLst/>
          </a:prstGeom>
          <a:ln w="12700">
            <a:solidFill>
              <a:schemeClr val="accent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100">
                <a:solidFill>
                  <a:srgbClr val="000000"/>
                </a:solidFill>
              </a:defRPr>
            </a:lvl1pPr>
          </a:lstStyle>
          <a:p>
            <a:r>
              <a:rPr lang="ja-JP" altLang="en-US"/>
              <a:t>网络交换机</a:t>
            </a:r>
            <a:endParaRPr dirty="0"/>
          </a:p>
        </p:txBody>
      </p:sp>
      <p:sp>
        <p:nvSpPr>
          <p:cNvPr id="404" name="Line"/>
          <p:cNvSpPr/>
          <p:nvPr/>
        </p:nvSpPr>
        <p:spPr>
          <a:xfrm>
            <a:off x="1780765" y="3268589"/>
            <a:ext cx="1375312" cy="1"/>
          </a:xfrm>
          <a:prstGeom prst="line">
            <a:avLst/>
          </a:prstGeom>
          <a:ln w="12700">
            <a:solidFill>
              <a:srgbClr val="53585F"/>
            </a:solidFill>
            <a:custDash>
              <a:ds d="200000" sp="200000"/>
            </a:custDash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405" name="63 GB/s…"/>
          <p:cNvSpPr txBox="1"/>
          <p:nvPr/>
        </p:nvSpPr>
        <p:spPr>
          <a:xfrm>
            <a:off x="526751" y="3012265"/>
            <a:ext cx="1115799" cy="5856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 sz="1400">
                <a:solidFill>
                  <a:srgbClr val="000000"/>
                </a:solidFill>
              </a:defRPr>
            </a:pPr>
            <a:r>
              <a:t>63 GB/s </a:t>
            </a:r>
            <a:endParaRPr sz="1100"/>
          </a:p>
          <a:p>
            <a:pPr algn="ctr" defTabSz="308074">
              <a:defRPr sz="1100">
                <a:solidFill>
                  <a:srgbClr val="53585F"/>
                </a:solidFill>
              </a:defRPr>
            </a:pPr>
            <a:r>
              <a:t>4 PCIe 3.0 16x</a:t>
            </a:r>
          </a:p>
        </p:txBody>
      </p:sp>
      <p:sp>
        <p:nvSpPr>
          <p:cNvPr id="406" name="Line"/>
          <p:cNvSpPr/>
          <p:nvPr/>
        </p:nvSpPr>
        <p:spPr>
          <a:xfrm>
            <a:off x="1791555" y="2653922"/>
            <a:ext cx="931114" cy="1"/>
          </a:xfrm>
          <a:prstGeom prst="line">
            <a:avLst/>
          </a:prstGeom>
          <a:ln w="12700">
            <a:solidFill>
              <a:srgbClr val="53585F"/>
            </a:solidFill>
            <a:custDash>
              <a:ds d="200000" sp="200000"/>
            </a:custDash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407" name="Line"/>
          <p:cNvSpPr/>
          <p:nvPr/>
        </p:nvSpPr>
        <p:spPr>
          <a:xfrm>
            <a:off x="1791555" y="2015601"/>
            <a:ext cx="931113" cy="1"/>
          </a:xfrm>
          <a:prstGeom prst="line">
            <a:avLst/>
          </a:prstGeom>
          <a:ln w="12700">
            <a:solidFill>
              <a:srgbClr val="53585F"/>
            </a:solidFill>
            <a:custDash>
              <a:ds d="200000" sp="200000"/>
            </a:custDash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000000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408" name="15.75 GB/s…"/>
          <p:cNvSpPr txBox="1"/>
          <p:nvPr/>
        </p:nvSpPr>
        <p:spPr>
          <a:xfrm>
            <a:off x="473759" y="2377434"/>
            <a:ext cx="1221783" cy="5856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 sz="1400">
                <a:solidFill>
                  <a:srgbClr val="000000"/>
                </a:solidFill>
              </a:defRPr>
            </a:pPr>
            <a:r>
              <a:t>15.75 GB/s </a:t>
            </a:r>
          </a:p>
          <a:p>
            <a:pPr algn="ctr" defTabSz="308074">
              <a:defRPr sz="1100">
                <a:solidFill>
                  <a:srgbClr val="53585F"/>
                </a:solidFill>
              </a:defRPr>
            </a:pPr>
            <a:r>
              <a:t>PCIe 3.0 16x</a:t>
            </a:r>
          </a:p>
        </p:txBody>
      </p:sp>
      <p:sp>
        <p:nvSpPr>
          <p:cNvPr id="409" name="1.25 GB/s…"/>
          <p:cNvSpPr txBox="1"/>
          <p:nvPr/>
        </p:nvSpPr>
        <p:spPr>
          <a:xfrm>
            <a:off x="420435" y="1742603"/>
            <a:ext cx="1328431" cy="58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 sz="1400">
                <a:solidFill>
                  <a:srgbClr val="000000"/>
                </a:solidFill>
              </a:defRPr>
            </a:pPr>
            <a:r>
              <a:t>1.25 GB/s </a:t>
            </a:r>
          </a:p>
          <a:p>
            <a:pPr algn="ctr" defTabSz="308074">
              <a:defRPr sz="1100">
                <a:solidFill>
                  <a:srgbClr val="53585F"/>
                </a:solidFill>
              </a:defRPr>
            </a:pPr>
            <a:r>
              <a:t>10 Gbit Ethernet</a:t>
            </a:r>
          </a:p>
        </p:txBody>
      </p:sp>
      <p:sp>
        <p:nvSpPr>
          <p:cNvPr id="410" name="Hierarchical parameter server"/>
          <p:cNvSpPr txBox="1"/>
          <p:nvPr/>
        </p:nvSpPr>
        <p:spPr>
          <a:xfrm>
            <a:off x="4861141" y="862229"/>
            <a:ext cx="3319166" cy="8789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>
            <a:normAutofit/>
          </a:bodyPr>
          <a:lstStyle>
            <a:lvl1pPr defTabSz="308074">
              <a:spcBef>
                <a:spcPts val="500"/>
              </a:spcBef>
              <a:buClr>
                <a:srgbClr val="0365C0"/>
              </a:buClr>
              <a:defRPr>
                <a:solidFill>
                  <a:srgbClr val="3A3D43"/>
                </a:solidFill>
              </a:defRPr>
            </a:lvl1pPr>
          </a:lstStyle>
          <a:p>
            <a:r>
              <a:rPr lang="ja-JP" altLang="en-US"/>
              <a:t>分层参数服务器</a:t>
            </a:r>
            <a:endParaRPr dirty="0"/>
          </a:p>
        </p:txBody>
      </p:sp>
      <p:grpSp>
        <p:nvGrpSpPr>
          <p:cNvPr id="414" name="Group"/>
          <p:cNvGrpSpPr/>
          <p:nvPr/>
        </p:nvGrpSpPr>
        <p:grpSpPr>
          <a:xfrm>
            <a:off x="6848098" y="2037502"/>
            <a:ext cx="1721645" cy="1489498"/>
            <a:chOff x="-206771" y="0"/>
            <a:chExt cx="1721643" cy="1489497"/>
          </a:xfrm>
        </p:grpSpPr>
        <p:sp>
          <p:nvSpPr>
            <p:cNvPr id="411" name="Level-1 Servers"/>
            <p:cNvSpPr/>
            <p:nvPr/>
          </p:nvSpPr>
          <p:spPr>
            <a:xfrm>
              <a:off x="-206772" y="740806"/>
              <a:ext cx="1721644" cy="342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58" y="0"/>
                  </a:moveTo>
                  <a:cubicBezTo>
                    <a:pt x="2756" y="0"/>
                    <a:pt x="2594" y="813"/>
                    <a:pt x="2594" y="1829"/>
                  </a:cubicBezTo>
                  <a:lnTo>
                    <a:pt x="2594" y="7242"/>
                  </a:lnTo>
                  <a:lnTo>
                    <a:pt x="0" y="11452"/>
                  </a:lnTo>
                  <a:lnTo>
                    <a:pt x="2594" y="15686"/>
                  </a:lnTo>
                  <a:lnTo>
                    <a:pt x="2594" y="19771"/>
                  </a:lnTo>
                  <a:cubicBezTo>
                    <a:pt x="2594" y="20787"/>
                    <a:pt x="2756" y="21600"/>
                    <a:pt x="2958" y="21600"/>
                  </a:cubicBezTo>
                  <a:lnTo>
                    <a:pt x="21232" y="21600"/>
                  </a:lnTo>
                  <a:cubicBezTo>
                    <a:pt x="21433" y="21600"/>
                    <a:pt x="21600" y="20787"/>
                    <a:pt x="21600" y="19771"/>
                  </a:cubicBezTo>
                  <a:lnTo>
                    <a:pt x="21600" y="1829"/>
                  </a:lnTo>
                  <a:cubicBezTo>
                    <a:pt x="21600" y="813"/>
                    <a:pt x="21433" y="0"/>
                    <a:pt x="21232" y="0"/>
                  </a:cubicBezTo>
                  <a:lnTo>
                    <a:pt x="2958" y="0"/>
                  </a:lnTo>
                  <a:close/>
                </a:path>
              </a:pathLst>
            </a:custGeom>
            <a:noFill/>
            <a:ln w="12700" cap="flat">
              <a:solidFill>
                <a:schemeClr val="accent2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 sz="1200">
                  <a:solidFill>
                    <a:srgbClr val="000000"/>
                  </a:solidFill>
                </a:defRPr>
              </a:lvl1pPr>
            </a:lstStyle>
            <a:p>
              <a:r>
                <a:rPr dirty="0"/>
                <a:t>Level-1</a:t>
              </a:r>
              <a:r>
                <a:rPr lang="zh-CN" altLang="en-US" dirty="0"/>
                <a:t> </a:t>
              </a:r>
              <a:r>
                <a:rPr lang="ja-JP" altLang="en-US"/>
                <a:t>服务器</a:t>
              </a:r>
              <a:endParaRPr dirty="0"/>
            </a:p>
          </p:txBody>
        </p:sp>
        <p:sp>
          <p:nvSpPr>
            <p:cNvPr id="412" name="Workers"/>
            <p:cNvSpPr/>
            <p:nvPr/>
          </p:nvSpPr>
          <p:spPr>
            <a:xfrm>
              <a:off x="-206772" y="1147391"/>
              <a:ext cx="1721644" cy="3421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58" y="0"/>
                  </a:moveTo>
                  <a:cubicBezTo>
                    <a:pt x="2756" y="0"/>
                    <a:pt x="2594" y="813"/>
                    <a:pt x="2594" y="1829"/>
                  </a:cubicBezTo>
                  <a:lnTo>
                    <a:pt x="2594" y="7242"/>
                  </a:lnTo>
                  <a:lnTo>
                    <a:pt x="0" y="11452"/>
                  </a:lnTo>
                  <a:lnTo>
                    <a:pt x="2594" y="15686"/>
                  </a:lnTo>
                  <a:lnTo>
                    <a:pt x="2594" y="19771"/>
                  </a:lnTo>
                  <a:cubicBezTo>
                    <a:pt x="2594" y="20787"/>
                    <a:pt x="2756" y="21600"/>
                    <a:pt x="2958" y="21600"/>
                  </a:cubicBezTo>
                  <a:lnTo>
                    <a:pt x="21232" y="21600"/>
                  </a:lnTo>
                  <a:cubicBezTo>
                    <a:pt x="21433" y="21600"/>
                    <a:pt x="21600" y="20787"/>
                    <a:pt x="21600" y="19771"/>
                  </a:cubicBezTo>
                  <a:lnTo>
                    <a:pt x="21600" y="1829"/>
                  </a:lnTo>
                  <a:cubicBezTo>
                    <a:pt x="21600" y="813"/>
                    <a:pt x="21433" y="0"/>
                    <a:pt x="21232" y="0"/>
                  </a:cubicBezTo>
                  <a:lnTo>
                    <a:pt x="2958" y="0"/>
                  </a:lnTo>
                  <a:close/>
                </a:path>
              </a:pathLst>
            </a:custGeom>
            <a:noFill/>
            <a:ln w="12700" cap="flat">
              <a:solidFill>
                <a:schemeClr val="accent2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 sz="1200">
                  <a:solidFill>
                    <a:srgbClr val="000000"/>
                  </a:solidFill>
                </a:defRPr>
              </a:lvl1pPr>
            </a:lstStyle>
            <a:p>
              <a:r>
                <a:rPr lang="ja-JP" altLang="en-US"/>
                <a:t>工作程序</a:t>
              </a:r>
              <a:endParaRPr dirty="0"/>
            </a:p>
          </p:txBody>
        </p:sp>
        <p:sp>
          <p:nvSpPr>
            <p:cNvPr id="413" name="Level-2 Servers"/>
            <p:cNvSpPr/>
            <p:nvPr/>
          </p:nvSpPr>
          <p:spPr>
            <a:xfrm>
              <a:off x="-206772" y="0"/>
              <a:ext cx="1721644" cy="3421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58" y="0"/>
                  </a:moveTo>
                  <a:cubicBezTo>
                    <a:pt x="2756" y="0"/>
                    <a:pt x="2594" y="813"/>
                    <a:pt x="2594" y="1829"/>
                  </a:cubicBezTo>
                  <a:lnTo>
                    <a:pt x="2594" y="7242"/>
                  </a:lnTo>
                  <a:lnTo>
                    <a:pt x="0" y="11452"/>
                  </a:lnTo>
                  <a:lnTo>
                    <a:pt x="2594" y="15686"/>
                  </a:lnTo>
                  <a:lnTo>
                    <a:pt x="2594" y="19771"/>
                  </a:lnTo>
                  <a:cubicBezTo>
                    <a:pt x="2594" y="20787"/>
                    <a:pt x="2756" y="21600"/>
                    <a:pt x="2958" y="21600"/>
                  </a:cubicBezTo>
                  <a:lnTo>
                    <a:pt x="21232" y="21600"/>
                  </a:lnTo>
                  <a:cubicBezTo>
                    <a:pt x="21433" y="21600"/>
                    <a:pt x="21600" y="20787"/>
                    <a:pt x="21600" y="19771"/>
                  </a:cubicBezTo>
                  <a:lnTo>
                    <a:pt x="21600" y="1829"/>
                  </a:lnTo>
                  <a:cubicBezTo>
                    <a:pt x="21600" y="813"/>
                    <a:pt x="21433" y="0"/>
                    <a:pt x="21232" y="0"/>
                  </a:cubicBezTo>
                  <a:lnTo>
                    <a:pt x="2958" y="0"/>
                  </a:lnTo>
                  <a:close/>
                </a:path>
              </a:pathLst>
            </a:custGeom>
            <a:noFill/>
            <a:ln w="12700" cap="flat">
              <a:solidFill>
                <a:schemeClr val="accent2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 sz="1200">
                  <a:solidFill>
                    <a:srgbClr val="000000"/>
                  </a:solidFill>
                </a:defRPr>
              </a:lvl1pPr>
            </a:lstStyle>
            <a:p>
              <a:r>
                <a:rPr dirty="0"/>
                <a:t>Level-2</a:t>
              </a:r>
              <a:r>
                <a:rPr lang="zh-CN" altLang="en-US" dirty="0"/>
                <a:t> </a:t>
              </a:r>
              <a:r>
                <a:rPr lang="ja-JP" altLang="en-US"/>
                <a:t>服务器</a:t>
              </a:r>
              <a:endParaRPr dirty="0"/>
            </a:p>
          </p:txBody>
        </p:sp>
      </p:grpSp>
      <p:grpSp>
        <p:nvGrpSpPr>
          <p:cNvPr id="437" name="Group"/>
          <p:cNvGrpSpPr/>
          <p:nvPr/>
        </p:nvGrpSpPr>
        <p:grpSpPr>
          <a:xfrm>
            <a:off x="4927844" y="2073508"/>
            <a:ext cx="1658717" cy="1437051"/>
            <a:chOff x="0" y="0"/>
            <a:chExt cx="1658716" cy="1437050"/>
          </a:xfrm>
        </p:grpSpPr>
        <p:sp>
          <p:nvSpPr>
            <p:cNvPr id="415" name="Circle"/>
            <p:cNvSpPr/>
            <p:nvPr/>
          </p:nvSpPr>
          <p:spPr>
            <a:xfrm>
              <a:off x="257786" y="1186570"/>
              <a:ext cx="217409" cy="217409"/>
            </a:xfrm>
            <a:prstGeom prst="ellipse">
              <a:avLst/>
            </a:prstGeom>
            <a:solidFill>
              <a:schemeClr val="accent2"/>
            </a:solidFill>
            <a:ln w="3175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19075">
                <a:defRPr sz="1400">
                  <a:solidFill>
                    <a:srgbClr val="53585F"/>
                  </a:solidFill>
                  <a:latin typeface="PT Sans Narrow"/>
                  <a:ea typeface="PT Sans Narrow"/>
                  <a:cs typeface="PT Sans Narrow"/>
                  <a:sym typeface="PT Sans Narrow"/>
                </a:defRPr>
              </a:pPr>
              <a:endParaRPr/>
            </a:p>
          </p:txBody>
        </p:sp>
        <p:sp>
          <p:nvSpPr>
            <p:cNvPr id="416" name="Circle"/>
            <p:cNvSpPr/>
            <p:nvPr/>
          </p:nvSpPr>
          <p:spPr>
            <a:xfrm>
              <a:off x="257786" y="819142"/>
              <a:ext cx="217409" cy="217409"/>
            </a:xfrm>
            <a:prstGeom prst="ellipse">
              <a:avLst/>
            </a:prstGeom>
            <a:solidFill>
              <a:srgbClr val="70BF41"/>
            </a:solidFill>
            <a:ln w="3175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19075">
                <a:defRPr sz="1400">
                  <a:solidFill>
                    <a:srgbClr val="53585F"/>
                  </a:solidFill>
                  <a:latin typeface="PT Sans Narrow"/>
                  <a:ea typeface="PT Sans Narrow"/>
                  <a:cs typeface="PT Sans Narrow"/>
                  <a:sym typeface="PT Sans Narrow"/>
                </a:defRPr>
              </a:pPr>
              <a:endParaRPr/>
            </a:p>
          </p:txBody>
        </p:sp>
        <p:cxnSp>
          <p:nvCxnSpPr>
            <p:cNvPr id="417" name="Connection Line"/>
            <p:cNvCxnSpPr>
              <a:stCxn id="421" idx="0"/>
              <a:endCxn id="424" idx="0"/>
            </p:cNvCxnSpPr>
            <p:nvPr/>
          </p:nvCxnSpPr>
          <p:spPr>
            <a:xfrm flipH="1" flipV="1">
              <a:off x="324190" y="141602"/>
              <a:ext cx="437073" cy="786245"/>
            </a:xfrm>
            <a:prstGeom prst="straightConnector1">
              <a:avLst/>
            </a:prstGeom>
            <a:ln w="12700" cap="flat">
              <a:solidFill>
                <a:srgbClr val="70BF41"/>
              </a:solidFill>
              <a:prstDash val="solid"/>
              <a:miter lim="400000"/>
            </a:ln>
            <a:effectLst/>
          </p:spPr>
        </p:cxnSp>
        <p:sp>
          <p:nvSpPr>
            <p:cNvPr id="418" name="Circle"/>
            <p:cNvSpPr/>
            <p:nvPr/>
          </p:nvSpPr>
          <p:spPr>
            <a:xfrm>
              <a:off x="652558" y="1186570"/>
              <a:ext cx="217409" cy="217409"/>
            </a:xfrm>
            <a:prstGeom prst="ellipse">
              <a:avLst/>
            </a:prstGeom>
            <a:solidFill>
              <a:schemeClr val="accent2"/>
            </a:solidFill>
            <a:ln w="3175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19075">
                <a:defRPr sz="1400">
                  <a:solidFill>
                    <a:srgbClr val="53585F"/>
                  </a:solidFill>
                  <a:latin typeface="PT Sans Narrow"/>
                  <a:ea typeface="PT Sans Narrow"/>
                  <a:cs typeface="PT Sans Narrow"/>
                  <a:sym typeface="PT Sans Narrow"/>
                </a:defRPr>
              </a:pPr>
              <a:endParaRPr/>
            </a:p>
          </p:txBody>
        </p:sp>
        <p:sp>
          <p:nvSpPr>
            <p:cNvPr id="419" name="Circle"/>
            <p:cNvSpPr/>
            <p:nvPr/>
          </p:nvSpPr>
          <p:spPr>
            <a:xfrm>
              <a:off x="1047330" y="1186570"/>
              <a:ext cx="217409" cy="217409"/>
            </a:xfrm>
            <a:prstGeom prst="ellipse">
              <a:avLst/>
            </a:prstGeom>
            <a:solidFill>
              <a:schemeClr val="accent2"/>
            </a:solidFill>
            <a:ln w="3175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19075">
                <a:defRPr sz="1400">
                  <a:solidFill>
                    <a:srgbClr val="53585F"/>
                  </a:solidFill>
                  <a:latin typeface="PT Sans Narrow"/>
                  <a:ea typeface="PT Sans Narrow"/>
                  <a:cs typeface="PT Sans Narrow"/>
                  <a:sym typeface="PT Sans Narrow"/>
                </a:defRPr>
              </a:pPr>
              <a:endParaRPr/>
            </a:p>
          </p:txBody>
        </p:sp>
        <p:sp>
          <p:nvSpPr>
            <p:cNvPr id="420" name="Circle"/>
            <p:cNvSpPr/>
            <p:nvPr/>
          </p:nvSpPr>
          <p:spPr>
            <a:xfrm>
              <a:off x="1405561" y="1186570"/>
              <a:ext cx="217410" cy="217409"/>
            </a:xfrm>
            <a:prstGeom prst="ellipse">
              <a:avLst/>
            </a:prstGeom>
            <a:solidFill>
              <a:schemeClr val="accent2"/>
            </a:solidFill>
            <a:ln w="3175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19075">
                <a:defRPr sz="1400">
                  <a:solidFill>
                    <a:srgbClr val="53585F"/>
                  </a:solidFill>
                  <a:latin typeface="PT Sans Narrow"/>
                  <a:ea typeface="PT Sans Narrow"/>
                  <a:cs typeface="PT Sans Narrow"/>
                  <a:sym typeface="PT Sans Narrow"/>
                </a:defRPr>
              </a:pPr>
              <a:endParaRPr/>
            </a:p>
          </p:txBody>
        </p:sp>
        <p:sp>
          <p:nvSpPr>
            <p:cNvPr id="421" name="Circle"/>
            <p:cNvSpPr/>
            <p:nvPr/>
          </p:nvSpPr>
          <p:spPr>
            <a:xfrm>
              <a:off x="652558" y="819142"/>
              <a:ext cx="217409" cy="217409"/>
            </a:xfrm>
            <a:prstGeom prst="ellipse">
              <a:avLst/>
            </a:prstGeom>
            <a:solidFill>
              <a:srgbClr val="70BF41"/>
            </a:solidFill>
            <a:ln w="3175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19075">
                <a:defRPr sz="1400">
                  <a:solidFill>
                    <a:srgbClr val="53585F"/>
                  </a:solidFill>
                  <a:latin typeface="PT Sans Narrow"/>
                  <a:ea typeface="PT Sans Narrow"/>
                  <a:cs typeface="PT Sans Narrow"/>
                  <a:sym typeface="PT Sans Narrow"/>
                </a:defRPr>
              </a:pPr>
              <a:endParaRPr/>
            </a:p>
          </p:txBody>
        </p:sp>
        <p:sp>
          <p:nvSpPr>
            <p:cNvPr id="422" name="Circle"/>
            <p:cNvSpPr/>
            <p:nvPr/>
          </p:nvSpPr>
          <p:spPr>
            <a:xfrm>
              <a:off x="1047330" y="819142"/>
              <a:ext cx="217409" cy="217409"/>
            </a:xfrm>
            <a:prstGeom prst="ellipse">
              <a:avLst/>
            </a:prstGeom>
            <a:solidFill>
              <a:srgbClr val="70BF41"/>
            </a:solidFill>
            <a:ln w="3175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19075">
                <a:defRPr sz="1400">
                  <a:solidFill>
                    <a:srgbClr val="53585F"/>
                  </a:solidFill>
                  <a:latin typeface="PT Sans Narrow"/>
                  <a:ea typeface="PT Sans Narrow"/>
                  <a:cs typeface="PT Sans Narrow"/>
                  <a:sym typeface="PT Sans Narrow"/>
                </a:defRPr>
              </a:pPr>
              <a:endParaRPr/>
            </a:p>
          </p:txBody>
        </p:sp>
        <p:sp>
          <p:nvSpPr>
            <p:cNvPr id="423" name="Circle"/>
            <p:cNvSpPr/>
            <p:nvPr/>
          </p:nvSpPr>
          <p:spPr>
            <a:xfrm>
              <a:off x="1405561" y="819142"/>
              <a:ext cx="217410" cy="217409"/>
            </a:xfrm>
            <a:prstGeom prst="ellipse">
              <a:avLst/>
            </a:prstGeom>
            <a:solidFill>
              <a:srgbClr val="70BF41"/>
            </a:solidFill>
            <a:ln w="3175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19075">
                <a:defRPr sz="1400">
                  <a:solidFill>
                    <a:srgbClr val="53585F"/>
                  </a:solidFill>
                  <a:latin typeface="PT Sans Narrow"/>
                  <a:ea typeface="PT Sans Narrow"/>
                  <a:cs typeface="PT Sans Narrow"/>
                  <a:sym typeface="PT Sans Narrow"/>
                </a:defRPr>
              </a:pPr>
              <a:endParaRPr/>
            </a:p>
          </p:txBody>
        </p:sp>
        <p:sp>
          <p:nvSpPr>
            <p:cNvPr id="424" name="Circle"/>
            <p:cNvSpPr/>
            <p:nvPr/>
          </p:nvSpPr>
          <p:spPr>
            <a:xfrm>
              <a:off x="215486" y="32897"/>
              <a:ext cx="217409" cy="217410"/>
            </a:xfrm>
            <a:prstGeom prst="ellipse">
              <a:avLst/>
            </a:prstGeom>
            <a:solidFill>
              <a:srgbClr val="70BF41"/>
            </a:solidFill>
            <a:ln w="3175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19075">
                <a:defRPr sz="1400">
                  <a:solidFill>
                    <a:srgbClr val="53585F"/>
                  </a:solidFill>
                  <a:latin typeface="PT Sans Narrow"/>
                  <a:ea typeface="PT Sans Narrow"/>
                  <a:cs typeface="PT Sans Narrow"/>
                  <a:sym typeface="PT Sans Narrow"/>
                </a:defRPr>
              </a:pPr>
              <a:endParaRPr/>
            </a:p>
          </p:txBody>
        </p:sp>
        <p:sp>
          <p:nvSpPr>
            <p:cNvPr id="425" name="Circle"/>
            <p:cNvSpPr/>
            <p:nvPr/>
          </p:nvSpPr>
          <p:spPr>
            <a:xfrm>
              <a:off x="1237615" y="49225"/>
              <a:ext cx="217409" cy="217409"/>
            </a:xfrm>
            <a:prstGeom prst="ellipse">
              <a:avLst/>
            </a:prstGeom>
            <a:solidFill>
              <a:srgbClr val="70BF41"/>
            </a:solidFill>
            <a:ln w="3175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pPr defTabSz="219075">
                <a:defRPr sz="1400">
                  <a:solidFill>
                    <a:srgbClr val="53585F"/>
                  </a:solidFill>
                  <a:latin typeface="PT Sans Narrow"/>
                  <a:ea typeface="PT Sans Narrow"/>
                  <a:cs typeface="PT Sans Narrow"/>
                  <a:sym typeface="PT Sans Narrow"/>
                </a:defRPr>
              </a:pPr>
              <a:endParaRPr/>
            </a:p>
          </p:txBody>
        </p:sp>
        <p:sp>
          <p:nvSpPr>
            <p:cNvPr id="426" name="Rectangle"/>
            <p:cNvSpPr/>
            <p:nvPr/>
          </p:nvSpPr>
          <p:spPr>
            <a:xfrm rot="5400000">
              <a:off x="38965" y="969824"/>
              <a:ext cx="655050" cy="279404"/>
            </a:xfrm>
            <a:prstGeom prst="rect">
              <a:avLst/>
            </a:prstGeom>
            <a:noFill/>
            <a:ln w="127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100">
                  <a:solidFill>
                    <a:srgbClr val="000000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427" name="Rectangle"/>
            <p:cNvSpPr/>
            <p:nvPr/>
          </p:nvSpPr>
          <p:spPr>
            <a:xfrm rot="5400000">
              <a:off x="434252" y="969824"/>
              <a:ext cx="655050" cy="279404"/>
            </a:xfrm>
            <a:prstGeom prst="rect">
              <a:avLst/>
            </a:prstGeom>
            <a:noFill/>
            <a:ln w="127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100">
                  <a:solidFill>
                    <a:srgbClr val="000000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428" name="Rectangle"/>
            <p:cNvSpPr/>
            <p:nvPr/>
          </p:nvSpPr>
          <p:spPr>
            <a:xfrm rot="5400000">
              <a:off x="829540" y="969824"/>
              <a:ext cx="655050" cy="279404"/>
            </a:xfrm>
            <a:prstGeom prst="rect">
              <a:avLst/>
            </a:prstGeom>
            <a:noFill/>
            <a:ln w="127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100">
                  <a:solidFill>
                    <a:srgbClr val="000000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429" name="Rectangle"/>
            <p:cNvSpPr/>
            <p:nvPr/>
          </p:nvSpPr>
          <p:spPr>
            <a:xfrm rot="5400000">
              <a:off x="1191490" y="969824"/>
              <a:ext cx="655050" cy="279404"/>
            </a:xfrm>
            <a:prstGeom prst="rect">
              <a:avLst/>
            </a:prstGeom>
            <a:noFill/>
            <a:ln w="127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100">
                  <a:solidFill>
                    <a:srgbClr val="000000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sp>
          <p:nvSpPr>
            <p:cNvPr id="430" name="Rectangle"/>
            <p:cNvSpPr/>
            <p:nvPr/>
          </p:nvSpPr>
          <p:spPr>
            <a:xfrm>
              <a:off x="0" y="0"/>
              <a:ext cx="655050" cy="279404"/>
            </a:xfrm>
            <a:prstGeom prst="rect">
              <a:avLst/>
            </a:prstGeom>
            <a:noFill/>
            <a:ln w="127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100">
                  <a:solidFill>
                    <a:srgbClr val="000000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cxnSp>
          <p:nvCxnSpPr>
            <p:cNvPr id="431" name="Connection Line"/>
            <p:cNvCxnSpPr>
              <a:stCxn id="421" idx="0"/>
              <a:endCxn id="418" idx="0"/>
            </p:cNvCxnSpPr>
            <p:nvPr/>
          </p:nvCxnSpPr>
          <p:spPr>
            <a:xfrm>
              <a:off x="761262" y="927846"/>
              <a:ext cx="1" cy="367429"/>
            </a:xfrm>
            <a:prstGeom prst="straightConnector1">
              <a:avLst/>
            </a:prstGeom>
            <a:ln w="12700" cap="flat">
              <a:solidFill>
                <a:srgbClr val="70BF41"/>
              </a:solidFill>
              <a:prstDash val="solid"/>
              <a:miter lim="400000"/>
            </a:ln>
            <a:effectLst/>
          </p:spPr>
        </p:cxnSp>
        <p:cxnSp>
          <p:nvCxnSpPr>
            <p:cNvPr id="432" name="Connection Line"/>
            <p:cNvCxnSpPr>
              <a:stCxn id="415" idx="0"/>
              <a:endCxn id="421" idx="0"/>
            </p:cNvCxnSpPr>
            <p:nvPr/>
          </p:nvCxnSpPr>
          <p:spPr>
            <a:xfrm flipV="1">
              <a:off x="366490" y="927846"/>
              <a:ext cx="394773" cy="367429"/>
            </a:xfrm>
            <a:prstGeom prst="straightConnector1">
              <a:avLst/>
            </a:prstGeom>
            <a:ln w="12700" cap="flat">
              <a:solidFill>
                <a:srgbClr val="70BF41"/>
              </a:solidFill>
              <a:prstDash val="solid"/>
              <a:miter lim="400000"/>
            </a:ln>
            <a:effectLst/>
          </p:spPr>
        </p:cxnSp>
        <p:cxnSp>
          <p:nvCxnSpPr>
            <p:cNvPr id="433" name="Connection Line"/>
            <p:cNvCxnSpPr>
              <a:stCxn id="420" idx="0"/>
              <a:endCxn id="421" idx="0"/>
            </p:cNvCxnSpPr>
            <p:nvPr/>
          </p:nvCxnSpPr>
          <p:spPr>
            <a:xfrm flipH="1" flipV="1">
              <a:off x="761262" y="927846"/>
              <a:ext cx="753004" cy="367429"/>
            </a:xfrm>
            <a:prstGeom prst="straightConnector1">
              <a:avLst/>
            </a:prstGeom>
            <a:ln w="12700" cap="flat">
              <a:solidFill>
                <a:srgbClr val="70BF41"/>
              </a:solidFill>
              <a:prstDash val="solid"/>
              <a:miter lim="400000"/>
            </a:ln>
            <a:effectLst/>
          </p:spPr>
        </p:cxnSp>
        <p:cxnSp>
          <p:nvCxnSpPr>
            <p:cNvPr id="434" name="Connection Line"/>
            <p:cNvCxnSpPr>
              <a:stCxn id="419" idx="0"/>
              <a:endCxn id="421" idx="0"/>
            </p:cNvCxnSpPr>
            <p:nvPr/>
          </p:nvCxnSpPr>
          <p:spPr>
            <a:xfrm flipH="1" flipV="1">
              <a:off x="761262" y="927846"/>
              <a:ext cx="394773" cy="367429"/>
            </a:xfrm>
            <a:prstGeom prst="straightConnector1">
              <a:avLst/>
            </a:prstGeom>
            <a:ln w="12700" cap="flat">
              <a:solidFill>
                <a:srgbClr val="70BF41"/>
              </a:solidFill>
              <a:prstDash val="solid"/>
              <a:miter lim="400000"/>
            </a:ln>
            <a:effectLst/>
          </p:spPr>
        </p:cxnSp>
        <p:cxnSp>
          <p:nvCxnSpPr>
            <p:cNvPr id="435" name="Connection Line"/>
            <p:cNvCxnSpPr>
              <a:stCxn id="421" idx="0"/>
              <a:endCxn id="425" idx="0"/>
            </p:cNvCxnSpPr>
            <p:nvPr/>
          </p:nvCxnSpPr>
          <p:spPr>
            <a:xfrm flipV="1">
              <a:off x="761262" y="157929"/>
              <a:ext cx="585058" cy="769918"/>
            </a:xfrm>
            <a:prstGeom prst="straightConnector1">
              <a:avLst/>
            </a:prstGeom>
            <a:ln w="12700" cap="flat">
              <a:solidFill>
                <a:srgbClr val="70BF41"/>
              </a:solidFill>
              <a:prstDash val="solid"/>
              <a:miter lim="400000"/>
            </a:ln>
            <a:effectLst/>
          </p:spPr>
        </p:cxnSp>
        <p:sp>
          <p:nvSpPr>
            <p:cNvPr id="436" name="Rectangle"/>
            <p:cNvSpPr/>
            <p:nvPr/>
          </p:nvSpPr>
          <p:spPr>
            <a:xfrm>
              <a:off x="1003667" y="16327"/>
              <a:ext cx="655050" cy="279404"/>
            </a:xfrm>
            <a:prstGeom prst="rect">
              <a:avLst/>
            </a:prstGeom>
            <a:noFill/>
            <a:ln w="127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100">
                  <a:solidFill>
                    <a:srgbClr val="000000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</p:grpSp>
      <p:sp>
        <p:nvSpPr>
          <p:cNvPr id="438" name="GPUs"/>
          <p:cNvSpPr txBox="1"/>
          <p:nvPr/>
        </p:nvSpPr>
        <p:spPr>
          <a:xfrm>
            <a:off x="4335498" y="3024198"/>
            <a:ext cx="675953" cy="3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ctr" defTabSz="308074">
              <a:defRPr>
                <a:solidFill>
                  <a:srgbClr val="53585F"/>
                </a:solidFill>
              </a:defRPr>
            </a:lvl1pPr>
          </a:lstStyle>
          <a:p>
            <a:r>
              <a:t>GPUs</a:t>
            </a:r>
          </a:p>
        </p:txBody>
      </p:sp>
      <p:sp>
        <p:nvSpPr>
          <p:cNvPr id="439" name="CPUs"/>
          <p:cNvSpPr txBox="1"/>
          <p:nvPr/>
        </p:nvSpPr>
        <p:spPr>
          <a:xfrm>
            <a:off x="4152711" y="2070101"/>
            <a:ext cx="663229" cy="3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ctr" defTabSz="308074">
              <a:defRPr>
                <a:solidFill>
                  <a:srgbClr val="53585F"/>
                </a:solidFill>
              </a:defRPr>
            </a:lvl1pPr>
          </a:lstStyle>
          <a:p>
            <a:r>
              <a:t>CPUs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" grpId="1" animBg="1" advAuto="0"/>
      <p:bldP spid="414" grpId="2" animBg="1" advAuto="0"/>
      <p:bldP spid="437" grpId="3" animBg="1" advAuto="0"/>
      <p:bldP spid="438" grpId="5" animBg="1" advAuto="0"/>
      <p:bldP spid="439" grpId="4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Iterating a Bat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一次迭代</a:t>
            </a:r>
            <a:endParaRPr dirty="0"/>
          </a:p>
        </p:txBody>
      </p:sp>
      <p:sp>
        <p:nvSpPr>
          <p:cNvPr id="446" name="examples"/>
          <p:cNvSpPr/>
          <p:nvPr/>
        </p:nvSpPr>
        <p:spPr>
          <a:xfrm>
            <a:off x="2370920" y="4262917"/>
            <a:ext cx="1188931" cy="469916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examples</a:t>
            </a:r>
          </a:p>
        </p:txBody>
      </p:sp>
      <p:grpSp>
        <p:nvGrpSpPr>
          <p:cNvPr id="451" name="Group"/>
          <p:cNvGrpSpPr/>
          <p:nvPr/>
        </p:nvGrpSpPr>
        <p:grpSpPr>
          <a:xfrm>
            <a:off x="1211274" y="2468020"/>
            <a:ext cx="3674709" cy="653230"/>
            <a:chOff x="0" y="0"/>
            <a:chExt cx="3674708" cy="653228"/>
          </a:xfrm>
        </p:grpSpPr>
        <p:pic>
          <p:nvPicPr>
            <p:cNvPr id="447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48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6276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49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2552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0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1525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55" name="Group"/>
          <p:cNvGrpSpPr/>
          <p:nvPr/>
        </p:nvGrpSpPr>
        <p:grpSpPr>
          <a:xfrm>
            <a:off x="3164543" y="2417372"/>
            <a:ext cx="1626104" cy="754527"/>
            <a:chOff x="0" y="0"/>
            <a:chExt cx="1626103" cy="754525"/>
          </a:xfrm>
        </p:grpSpPr>
        <p:sp>
          <p:nvSpPr>
            <p:cNvPr id="452" name="Rounded Rectangle"/>
            <p:cNvSpPr/>
            <p:nvPr/>
          </p:nvSpPr>
          <p:spPr>
            <a:xfrm>
              <a:off x="0" y="0"/>
              <a:ext cx="1626104" cy="754526"/>
            </a:xfrm>
            <a:prstGeom prst="roundRect">
              <a:avLst>
                <a:gd name="adj" fmla="val 16133"/>
              </a:avLst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pic>
          <p:nvPicPr>
            <p:cNvPr id="453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307" y="87738"/>
              <a:ext cx="913184" cy="6532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4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389" y="87738"/>
              <a:ext cx="913184" cy="6532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59" name="Group"/>
          <p:cNvGrpSpPr/>
          <p:nvPr/>
        </p:nvGrpSpPr>
        <p:grpSpPr>
          <a:xfrm>
            <a:off x="1289308" y="2417372"/>
            <a:ext cx="1626105" cy="754527"/>
            <a:chOff x="0" y="0"/>
            <a:chExt cx="1626103" cy="754525"/>
          </a:xfrm>
        </p:grpSpPr>
        <p:sp>
          <p:nvSpPr>
            <p:cNvPr id="456" name="Rounded Rectangle"/>
            <p:cNvSpPr/>
            <p:nvPr/>
          </p:nvSpPr>
          <p:spPr>
            <a:xfrm>
              <a:off x="0" y="0"/>
              <a:ext cx="1626104" cy="754526"/>
            </a:xfrm>
            <a:prstGeom prst="roundRect">
              <a:avLst>
                <a:gd name="adj" fmla="val 16133"/>
              </a:avLst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Seravek"/>
                  <a:ea typeface="Seravek"/>
                  <a:cs typeface="Seravek"/>
                  <a:sym typeface="Seravek"/>
                </a:defRPr>
              </a:pPr>
              <a:endParaRPr/>
            </a:p>
          </p:txBody>
        </p:sp>
        <p:pic>
          <p:nvPicPr>
            <p:cNvPr id="457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307" y="87738"/>
              <a:ext cx="913184" cy="6532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8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389" y="87738"/>
              <a:ext cx="913184" cy="6532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62" name="Group"/>
          <p:cNvGrpSpPr/>
          <p:nvPr/>
        </p:nvGrpSpPr>
        <p:grpSpPr>
          <a:xfrm>
            <a:off x="2210833" y="3892988"/>
            <a:ext cx="1419755" cy="938758"/>
            <a:chOff x="0" y="0"/>
            <a:chExt cx="1419754" cy="938757"/>
          </a:xfrm>
        </p:grpSpPr>
        <p:pic>
          <p:nvPicPr>
            <p:cNvPr id="460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419755" cy="9186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61" name="examples"/>
            <p:cNvSpPr/>
            <p:nvPr/>
          </p:nvSpPr>
          <p:spPr>
            <a:xfrm>
              <a:off x="194113" y="268685"/>
              <a:ext cx="1027173" cy="67007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ja-JP" altLang="en-US"/>
                <a:t>例子</a:t>
              </a:r>
              <a:endParaRPr dirty="0"/>
            </a:p>
          </p:txBody>
        </p:sp>
      </p:grpSp>
      <p:sp>
        <p:nvSpPr>
          <p:cNvPr id="463" name="Arrow"/>
          <p:cNvSpPr/>
          <p:nvPr/>
        </p:nvSpPr>
        <p:spPr>
          <a:xfrm rot="14661332">
            <a:off x="2364195" y="3829735"/>
            <a:ext cx="266198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464" name="Arrow"/>
          <p:cNvSpPr/>
          <p:nvPr/>
        </p:nvSpPr>
        <p:spPr>
          <a:xfrm rot="18032823">
            <a:off x="3309092" y="3808844"/>
            <a:ext cx="273370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465" name="Rectangle"/>
          <p:cNvSpPr/>
          <p:nvPr/>
        </p:nvSpPr>
        <p:spPr>
          <a:xfrm>
            <a:off x="1820576" y="3393784"/>
            <a:ext cx="734465" cy="398790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466" name="Rectangle"/>
          <p:cNvSpPr/>
          <p:nvPr/>
        </p:nvSpPr>
        <p:spPr>
          <a:xfrm>
            <a:off x="3438780" y="3393784"/>
            <a:ext cx="734465" cy="398790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467" name="Each worker machine read a part of the data batch"/>
          <p:cNvSpPr txBox="1">
            <a:spLocks noGrp="1"/>
          </p:cNvSpPr>
          <p:nvPr>
            <p:ph type="body" sz="half" idx="1"/>
          </p:nvPr>
        </p:nvSpPr>
        <p:spPr>
          <a:xfrm>
            <a:off x="5266670" y="1009331"/>
            <a:ext cx="3279226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每个工作机器读取数据批次的一部分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Iterating a Bat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一次迭代</a:t>
            </a:r>
            <a:endParaRPr dirty="0"/>
          </a:p>
        </p:txBody>
      </p:sp>
      <p:sp>
        <p:nvSpPr>
          <p:cNvPr id="470" name="examples"/>
          <p:cNvSpPr/>
          <p:nvPr/>
        </p:nvSpPr>
        <p:spPr>
          <a:xfrm>
            <a:off x="2370920" y="4262917"/>
            <a:ext cx="1188931" cy="469916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examples</a:t>
            </a:r>
          </a:p>
        </p:txBody>
      </p:sp>
      <p:grpSp>
        <p:nvGrpSpPr>
          <p:cNvPr id="475" name="Group"/>
          <p:cNvGrpSpPr/>
          <p:nvPr/>
        </p:nvGrpSpPr>
        <p:grpSpPr>
          <a:xfrm>
            <a:off x="1211274" y="2468020"/>
            <a:ext cx="3674709" cy="653230"/>
            <a:chOff x="0" y="0"/>
            <a:chExt cx="3674708" cy="653228"/>
          </a:xfrm>
        </p:grpSpPr>
        <p:pic>
          <p:nvPicPr>
            <p:cNvPr id="471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72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6276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73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2552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74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1525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76" name="Rounded Rectangle"/>
          <p:cNvSpPr/>
          <p:nvPr/>
        </p:nvSpPr>
        <p:spPr>
          <a:xfrm>
            <a:off x="3164543" y="2417372"/>
            <a:ext cx="1626104" cy="1112541"/>
          </a:xfrm>
          <a:prstGeom prst="roundRect">
            <a:avLst>
              <a:gd name="adj" fmla="val 10942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477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850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478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932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sp>
        <p:nvSpPr>
          <p:cNvPr id="479" name="Rounded Rectangle"/>
          <p:cNvSpPr/>
          <p:nvPr/>
        </p:nvSpPr>
        <p:spPr>
          <a:xfrm>
            <a:off x="1289308" y="2417372"/>
            <a:ext cx="1626105" cy="1112541"/>
          </a:xfrm>
          <a:prstGeom prst="roundRect">
            <a:avLst>
              <a:gd name="adj" fmla="val 10942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480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16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481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698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84" name="Group"/>
          <p:cNvGrpSpPr/>
          <p:nvPr/>
        </p:nvGrpSpPr>
        <p:grpSpPr>
          <a:xfrm>
            <a:off x="2210833" y="3892988"/>
            <a:ext cx="1419755" cy="938758"/>
            <a:chOff x="0" y="0"/>
            <a:chExt cx="1419754" cy="938757"/>
          </a:xfrm>
        </p:grpSpPr>
        <p:pic>
          <p:nvPicPr>
            <p:cNvPr id="482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419755" cy="9186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83" name="examples"/>
            <p:cNvSpPr/>
            <p:nvPr/>
          </p:nvSpPr>
          <p:spPr>
            <a:xfrm>
              <a:off x="194113" y="268685"/>
              <a:ext cx="1027173" cy="67007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ja-JP" altLang="en-US"/>
                <a:t>例子</a:t>
              </a:r>
              <a:endParaRPr dirty="0"/>
            </a:p>
          </p:txBody>
        </p:sp>
      </p:grpSp>
      <p:sp>
        <p:nvSpPr>
          <p:cNvPr id="485" name="Rectangle"/>
          <p:cNvSpPr/>
          <p:nvPr/>
        </p:nvSpPr>
        <p:spPr>
          <a:xfrm>
            <a:off x="2152311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486" name="Rectangle"/>
          <p:cNvSpPr/>
          <p:nvPr/>
        </p:nvSpPr>
        <p:spPr>
          <a:xfrm>
            <a:off x="1324309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487" name="Rectangle"/>
          <p:cNvSpPr/>
          <p:nvPr/>
        </p:nvSpPr>
        <p:spPr>
          <a:xfrm>
            <a:off x="4024364" y="3166796"/>
            <a:ext cx="734464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488" name="Rectangle"/>
          <p:cNvSpPr/>
          <p:nvPr/>
        </p:nvSpPr>
        <p:spPr>
          <a:xfrm>
            <a:off x="3196361" y="3166796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489" name="Further split and move to each GPU"/>
          <p:cNvSpPr txBox="1">
            <a:spLocks noGrp="1"/>
          </p:cNvSpPr>
          <p:nvPr>
            <p:ph type="body" sz="half" idx="1"/>
          </p:nvPr>
        </p:nvSpPr>
        <p:spPr>
          <a:xfrm>
            <a:off x="5266670" y="1009331"/>
            <a:ext cx="3279226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进一步拆分并推送到每个</a:t>
            </a:r>
            <a:r>
              <a:rPr lang="en-US" dirty="0"/>
              <a:t>GPU</a:t>
            </a: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Iterating a Bat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一次迭代</a:t>
            </a:r>
            <a:endParaRPr dirty="0"/>
          </a:p>
        </p:txBody>
      </p:sp>
      <p:sp>
        <p:nvSpPr>
          <p:cNvPr id="492" name="examples"/>
          <p:cNvSpPr/>
          <p:nvPr/>
        </p:nvSpPr>
        <p:spPr>
          <a:xfrm>
            <a:off x="2370920" y="4262917"/>
            <a:ext cx="1188931" cy="469916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examples</a:t>
            </a:r>
          </a:p>
        </p:txBody>
      </p:sp>
      <p:grpSp>
        <p:nvGrpSpPr>
          <p:cNvPr id="497" name="Group"/>
          <p:cNvGrpSpPr/>
          <p:nvPr/>
        </p:nvGrpSpPr>
        <p:grpSpPr>
          <a:xfrm>
            <a:off x="1211274" y="2468020"/>
            <a:ext cx="3674709" cy="653230"/>
            <a:chOff x="0" y="0"/>
            <a:chExt cx="3674708" cy="653228"/>
          </a:xfrm>
        </p:grpSpPr>
        <p:pic>
          <p:nvPicPr>
            <p:cNvPr id="493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94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6276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95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2552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96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1525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98" name="Rounded Rectangle"/>
          <p:cNvSpPr/>
          <p:nvPr/>
        </p:nvSpPr>
        <p:spPr>
          <a:xfrm>
            <a:off x="3164543" y="2363936"/>
            <a:ext cx="1626104" cy="1165977"/>
          </a:xfrm>
          <a:prstGeom prst="roundRect">
            <a:avLst>
              <a:gd name="adj" fmla="val 10440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499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850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500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932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sp>
        <p:nvSpPr>
          <p:cNvPr id="501" name="Rounded Rectangle"/>
          <p:cNvSpPr/>
          <p:nvPr/>
        </p:nvSpPr>
        <p:spPr>
          <a:xfrm>
            <a:off x="1289308" y="2363936"/>
            <a:ext cx="1626105" cy="1165977"/>
          </a:xfrm>
          <a:prstGeom prst="roundRect">
            <a:avLst>
              <a:gd name="adj" fmla="val 10440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502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16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503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698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06" name="Group"/>
          <p:cNvGrpSpPr/>
          <p:nvPr/>
        </p:nvGrpSpPr>
        <p:grpSpPr>
          <a:xfrm>
            <a:off x="2210833" y="3892988"/>
            <a:ext cx="1419755" cy="938758"/>
            <a:chOff x="0" y="0"/>
            <a:chExt cx="1419754" cy="938757"/>
          </a:xfrm>
        </p:grpSpPr>
        <p:pic>
          <p:nvPicPr>
            <p:cNvPr id="504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419755" cy="9186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05" name="examples"/>
            <p:cNvSpPr/>
            <p:nvPr/>
          </p:nvSpPr>
          <p:spPr>
            <a:xfrm>
              <a:off x="194113" y="268685"/>
              <a:ext cx="1027173" cy="67007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ja-JP" altLang="en-US"/>
                <a:t>例子</a:t>
              </a:r>
              <a:endParaRPr dirty="0"/>
            </a:p>
          </p:txBody>
        </p:sp>
      </p:grpSp>
      <p:sp>
        <p:nvSpPr>
          <p:cNvPr id="507" name="Arrow"/>
          <p:cNvSpPr/>
          <p:nvPr/>
        </p:nvSpPr>
        <p:spPr>
          <a:xfrm rot="14661332">
            <a:off x="2364195" y="3829735"/>
            <a:ext cx="266198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08" name="Arrow"/>
          <p:cNvSpPr/>
          <p:nvPr/>
        </p:nvSpPr>
        <p:spPr>
          <a:xfrm rot="18032823">
            <a:off x="3309092" y="3808844"/>
            <a:ext cx="273370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09" name="Rectangle"/>
          <p:cNvSpPr/>
          <p:nvPr/>
        </p:nvSpPr>
        <p:spPr>
          <a:xfrm>
            <a:off x="2152311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10" name="Rectangle"/>
          <p:cNvSpPr/>
          <p:nvPr/>
        </p:nvSpPr>
        <p:spPr>
          <a:xfrm>
            <a:off x="1324309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11" name="Rectangle"/>
          <p:cNvSpPr/>
          <p:nvPr/>
        </p:nvSpPr>
        <p:spPr>
          <a:xfrm>
            <a:off x="4024364" y="3166796"/>
            <a:ext cx="734464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12" name="Rectangle"/>
          <p:cNvSpPr/>
          <p:nvPr/>
        </p:nvSpPr>
        <p:spPr>
          <a:xfrm>
            <a:off x="3196361" y="3166796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grpSp>
        <p:nvGrpSpPr>
          <p:cNvPr id="517" name="Group"/>
          <p:cNvGrpSpPr/>
          <p:nvPr/>
        </p:nvGrpSpPr>
        <p:grpSpPr>
          <a:xfrm>
            <a:off x="1790636" y="703602"/>
            <a:ext cx="2349500" cy="397966"/>
            <a:chOff x="0" y="0"/>
            <a:chExt cx="2349499" cy="397965"/>
          </a:xfrm>
        </p:grpSpPr>
        <p:sp>
          <p:nvSpPr>
            <p:cNvPr id="513" name="Rounded Rectangle"/>
            <p:cNvSpPr/>
            <p:nvPr/>
          </p:nvSpPr>
          <p:spPr>
            <a:xfrm>
              <a:off x="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14" name="Rounded Rectangle"/>
            <p:cNvSpPr/>
            <p:nvPr/>
          </p:nvSpPr>
          <p:spPr>
            <a:xfrm>
              <a:off x="63025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15" name="Rounded Rectangle"/>
            <p:cNvSpPr/>
            <p:nvPr/>
          </p:nvSpPr>
          <p:spPr>
            <a:xfrm>
              <a:off x="126534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16" name="Rounded Rectangle"/>
            <p:cNvSpPr/>
            <p:nvPr/>
          </p:nvSpPr>
          <p:spPr>
            <a:xfrm>
              <a:off x="189559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518" name="Arrow"/>
          <p:cNvSpPr/>
          <p:nvPr/>
        </p:nvSpPr>
        <p:spPr>
          <a:xfrm rot="6752834">
            <a:off x="2008896" y="1506616"/>
            <a:ext cx="581281" cy="234383"/>
          </a:xfrm>
          <a:prstGeom prst="rightArrow">
            <a:avLst>
              <a:gd name="adj1" fmla="val 47041"/>
              <a:gd name="adj2" fmla="val 78722"/>
            </a:avLst>
          </a:prstGeom>
          <a:solidFill>
            <a:schemeClr val="accent2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19" name="Rectangle"/>
          <p:cNvSpPr/>
          <p:nvPr/>
        </p:nvSpPr>
        <p:spPr>
          <a:xfrm>
            <a:off x="1735128" y="2015643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20" name="Rectangle"/>
          <p:cNvSpPr/>
          <p:nvPr/>
        </p:nvSpPr>
        <p:spPr>
          <a:xfrm>
            <a:off x="3610362" y="2025275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21" name="Arrow"/>
          <p:cNvSpPr/>
          <p:nvPr/>
        </p:nvSpPr>
        <p:spPr>
          <a:xfrm rot="3587915">
            <a:off x="3380390" y="1509913"/>
            <a:ext cx="581281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chemeClr val="accent2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22" name="Each server maintain a part of parameters…"/>
          <p:cNvSpPr txBox="1">
            <a:spLocks noGrp="1"/>
          </p:cNvSpPr>
          <p:nvPr>
            <p:ph type="body" sz="half" idx="1"/>
          </p:nvPr>
        </p:nvSpPr>
        <p:spPr>
          <a:xfrm>
            <a:off x="5266670" y="1009331"/>
            <a:ext cx="2985790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每个服务器都维护一部分参数</a:t>
            </a:r>
          </a:p>
          <a:p>
            <a:r>
              <a:rPr lang="ja-JP" altLang="en-US"/>
              <a:t>每个工作程序从服务器中提取其全部参数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7" grpId="1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61016-5662-364A-9C2E-823230AC3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概要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50C5B-8F2D-244B-9774-D7A6118054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混合编程</a:t>
            </a:r>
            <a:endParaRPr lang="en-US" altLang="ja-JP" dirty="0"/>
          </a:p>
          <a:p>
            <a:pPr lvl="1"/>
            <a:r>
              <a:rPr lang="ja-JP" altLang="en-US"/>
              <a:t>命令式编程</a:t>
            </a:r>
            <a:endParaRPr lang="en-US" altLang="ja-JP" dirty="0"/>
          </a:p>
          <a:p>
            <a:pPr lvl="1"/>
            <a:r>
              <a:rPr lang="ja-JP" altLang="en-US"/>
              <a:t>符号式编程</a:t>
            </a:r>
            <a:endParaRPr lang="en-US" altLang="ja-JP" dirty="0"/>
          </a:p>
          <a:p>
            <a:r>
              <a:rPr lang="ja-JP" altLang="en-US"/>
              <a:t>异步计算</a:t>
            </a:r>
            <a:endParaRPr lang="en-US" altLang="ja-JP" dirty="0"/>
          </a:p>
          <a:p>
            <a:r>
              <a:rPr lang="ja-JP" altLang="en-US"/>
              <a:t>自动并行</a:t>
            </a:r>
            <a:endParaRPr lang="en-US" altLang="ja-JP" dirty="0"/>
          </a:p>
          <a:p>
            <a:r>
              <a:rPr lang="ja-JP" altLang="en-US"/>
              <a:t>多</a:t>
            </a:r>
            <a:r>
              <a:rPr lang="en-US" dirty="0"/>
              <a:t>GPU</a:t>
            </a:r>
            <a:r>
              <a:rPr lang="ja-JP" altLang="en-US"/>
              <a:t>训练</a:t>
            </a:r>
            <a:endParaRPr lang="en-US" altLang="ja-JP" dirty="0"/>
          </a:p>
          <a:p>
            <a:r>
              <a:rPr lang="ja-JP" altLang="en-US"/>
              <a:t>分布训练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390189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Iterating a Bat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一次迭代</a:t>
            </a:r>
            <a:endParaRPr dirty="0"/>
          </a:p>
        </p:txBody>
      </p:sp>
      <p:sp>
        <p:nvSpPr>
          <p:cNvPr id="525" name="examples"/>
          <p:cNvSpPr/>
          <p:nvPr/>
        </p:nvSpPr>
        <p:spPr>
          <a:xfrm>
            <a:off x="2370920" y="4262917"/>
            <a:ext cx="1188931" cy="469916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examples</a:t>
            </a:r>
          </a:p>
        </p:txBody>
      </p:sp>
      <p:grpSp>
        <p:nvGrpSpPr>
          <p:cNvPr id="530" name="Group"/>
          <p:cNvGrpSpPr/>
          <p:nvPr/>
        </p:nvGrpSpPr>
        <p:grpSpPr>
          <a:xfrm>
            <a:off x="1211274" y="2468020"/>
            <a:ext cx="3674709" cy="653230"/>
            <a:chOff x="0" y="0"/>
            <a:chExt cx="3674708" cy="653228"/>
          </a:xfrm>
        </p:grpSpPr>
        <p:pic>
          <p:nvPicPr>
            <p:cNvPr id="526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27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6276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28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2552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29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1525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31" name="Rounded Rectangle"/>
          <p:cNvSpPr/>
          <p:nvPr/>
        </p:nvSpPr>
        <p:spPr>
          <a:xfrm>
            <a:off x="3164543" y="2131259"/>
            <a:ext cx="1626104" cy="1398654"/>
          </a:xfrm>
          <a:prstGeom prst="roundRect">
            <a:avLst>
              <a:gd name="adj" fmla="val 8703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532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850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533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932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sp>
        <p:nvSpPr>
          <p:cNvPr id="534" name="Rounded Rectangle"/>
          <p:cNvSpPr/>
          <p:nvPr/>
        </p:nvSpPr>
        <p:spPr>
          <a:xfrm>
            <a:off x="1289308" y="2133538"/>
            <a:ext cx="1626105" cy="1396375"/>
          </a:xfrm>
          <a:prstGeom prst="roundRect">
            <a:avLst>
              <a:gd name="adj" fmla="val 8718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535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16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536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698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39" name="Group"/>
          <p:cNvGrpSpPr/>
          <p:nvPr/>
        </p:nvGrpSpPr>
        <p:grpSpPr>
          <a:xfrm>
            <a:off x="2210833" y="3892988"/>
            <a:ext cx="1419755" cy="938758"/>
            <a:chOff x="0" y="0"/>
            <a:chExt cx="1419754" cy="938757"/>
          </a:xfrm>
        </p:grpSpPr>
        <p:pic>
          <p:nvPicPr>
            <p:cNvPr id="537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419755" cy="9186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38" name="examples"/>
            <p:cNvSpPr/>
            <p:nvPr/>
          </p:nvSpPr>
          <p:spPr>
            <a:xfrm>
              <a:off x="194113" y="268685"/>
              <a:ext cx="1027173" cy="67007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ja-JP" altLang="en-US"/>
                <a:t>例子</a:t>
              </a:r>
              <a:endParaRPr dirty="0"/>
            </a:p>
          </p:txBody>
        </p:sp>
      </p:grpSp>
      <p:sp>
        <p:nvSpPr>
          <p:cNvPr id="540" name="Arrow"/>
          <p:cNvSpPr/>
          <p:nvPr/>
        </p:nvSpPr>
        <p:spPr>
          <a:xfrm rot="14661332">
            <a:off x="2364195" y="3829735"/>
            <a:ext cx="266198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41" name="Arrow"/>
          <p:cNvSpPr/>
          <p:nvPr/>
        </p:nvSpPr>
        <p:spPr>
          <a:xfrm rot="18032823">
            <a:off x="3309092" y="3808844"/>
            <a:ext cx="273370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42" name="Rectangle"/>
          <p:cNvSpPr/>
          <p:nvPr/>
        </p:nvSpPr>
        <p:spPr>
          <a:xfrm>
            <a:off x="2152311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43" name="Rectangle"/>
          <p:cNvSpPr/>
          <p:nvPr/>
        </p:nvSpPr>
        <p:spPr>
          <a:xfrm>
            <a:off x="1324309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44" name="Rectangle"/>
          <p:cNvSpPr/>
          <p:nvPr/>
        </p:nvSpPr>
        <p:spPr>
          <a:xfrm>
            <a:off x="4024364" y="3166796"/>
            <a:ext cx="734464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45" name="Rectangle"/>
          <p:cNvSpPr/>
          <p:nvPr/>
        </p:nvSpPr>
        <p:spPr>
          <a:xfrm>
            <a:off x="3196361" y="3166796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grpSp>
        <p:nvGrpSpPr>
          <p:cNvPr id="550" name="Group"/>
          <p:cNvGrpSpPr/>
          <p:nvPr/>
        </p:nvGrpSpPr>
        <p:grpSpPr>
          <a:xfrm>
            <a:off x="1790636" y="703602"/>
            <a:ext cx="2349500" cy="397966"/>
            <a:chOff x="0" y="0"/>
            <a:chExt cx="2349499" cy="397965"/>
          </a:xfrm>
        </p:grpSpPr>
        <p:sp>
          <p:nvSpPr>
            <p:cNvPr id="546" name="Rounded Rectangle"/>
            <p:cNvSpPr/>
            <p:nvPr/>
          </p:nvSpPr>
          <p:spPr>
            <a:xfrm>
              <a:off x="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47" name="Rounded Rectangle"/>
            <p:cNvSpPr/>
            <p:nvPr/>
          </p:nvSpPr>
          <p:spPr>
            <a:xfrm>
              <a:off x="63025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48" name="Rounded Rectangle"/>
            <p:cNvSpPr/>
            <p:nvPr/>
          </p:nvSpPr>
          <p:spPr>
            <a:xfrm>
              <a:off x="126534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49" name="Rounded Rectangle"/>
            <p:cNvSpPr/>
            <p:nvPr/>
          </p:nvSpPr>
          <p:spPr>
            <a:xfrm>
              <a:off x="189559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551" name="Rectangle"/>
          <p:cNvSpPr/>
          <p:nvPr/>
        </p:nvSpPr>
        <p:spPr>
          <a:xfrm>
            <a:off x="2149130" y="2267717"/>
            <a:ext cx="734464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52" name="Rectangle"/>
          <p:cNvSpPr/>
          <p:nvPr/>
        </p:nvSpPr>
        <p:spPr>
          <a:xfrm>
            <a:off x="1321127" y="2267717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53" name="Rectangle"/>
          <p:cNvSpPr/>
          <p:nvPr/>
        </p:nvSpPr>
        <p:spPr>
          <a:xfrm>
            <a:off x="4024364" y="2267717"/>
            <a:ext cx="734464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54" name="Rectangle"/>
          <p:cNvSpPr/>
          <p:nvPr/>
        </p:nvSpPr>
        <p:spPr>
          <a:xfrm>
            <a:off x="3196361" y="2267717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55" name="Copy parameters into each GPU"/>
          <p:cNvSpPr txBox="1">
            <a:spLocks noGrp="1"/>
          </p:cNvSpPr>
          <p:nvPr>
            <p:ph type="body" sz="half" idx="1"/>
          </p:nvPr>
        </p:nvSpPr>
        <p:spPr>
          <a:xfrm>
            <a:off x="5266670" y="1009331"/>
            <a:ext cx="3279226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将参数复制到每个</a:t>
            </a:r>
            <a:r>
              <a:rPr lang="en-US" dirty="0"/>
              <a:t>GPU</a:t>
            </a:r>
            <a:r>
              <a:rPr lang="ja-JP" altLang="en-US"/>
              <a:t>中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" grpId="1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Iterating a Bat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一次迭代</a:t>
            </a:r>
            <a:endParaRPr dirty="0"/>
          </a:p>
        </p:txBody>
      </p:sp>
      <p:sp>
        <p:nvSpPr>
          <p:cNvPr id="558" name="examples"/>
          <p:cNvSpPr/>
          <p:nvPr/>
        </p:nvSpPr>
        <p:spPr>
          <a:xfrm>
            <a:off x="2370920" y="4262917"/>
            <a:ext cx="1188931" cy="469916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examples</a:t>
            </a:r>
          </a:p>
        </p:txBody>
      </p:sp>
      <p:grpSp>
        <p:nvGrpSpPr>
          <p:cNvPr id="563" name="Group"/>
          <p:cNvGrpSpPr/>
          <p:nvPr/>
        </p:nvGrpSpPr>
        <p:grpSpPr>
          <a:xfrm>
            <a:off x="1211274" y="2468020"/>
            <a:ext cx="3674709" cy="653230"/>
            <a:chOff x="0" y="0"/>
            <a:chExt cx="3674708" cy="653228"/>
          </a:xfrm>
        </p:grpSpPr>
        <p:pic>
          <p:nvPicPr>
            <p:cNvPr id="559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60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6276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61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2552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62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1525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64" name="Rounded Rectangle"/>
          <p:cNvSpPr/>
          <p:nvPr/>
        </p:nvSpPr>
        <p:spPr>
          <a:xfrm>
            <a:off x="3164543" y="1834572"/>
            <a:ext cx="1626104" cy="1695341"/>
          </a:xfrm>
          <a:prstGeom prst="roundRect">
            <a:avLst>
              <a:gd name="adj" fmla="val 7486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565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850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566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932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sp>
        <p:nvSpPr>
          <p:cNvPr id="567" name="Rounded Rectangle"/>
          <p:cNvSpPr/>
          <p:nvPr/>
        </p:nvSpPr>
        <p:spPr>
          <a:xfrm>
            <a:off x="1289308" y="1834572"/>
            <a:ext cx="1626105" cy="1695341"/>
          </a:xfrm>
          <a:prstGeom prst="roundRect">
            <a:avLst>
              <a:gd name="adj" fmla="val 7486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568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16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569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698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72" name="Group"/>
          <p:cNvGrpSpPr/>
          <p:nvPr/>
        </p:nvGrpSpPr>
        <p:grpSpPr>
          <a:xfrm>
            <a:off x="2210833" y="3892988"/>
            <a:ext cx="1419755" cy="938758"/>
            <a:chOff x="0" y="0"/>
            <a:chExt cx="1419754" cy="938757"/>
          </a:xfrm>
        </p:grpSpPr>
        <p:pic>
          <p:nvPicPr>
            <p:cNvPr id="570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419755" cy="9186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71" name="examples"/>
            <p:cNvSpPr/>
            <p:nvPr/>
          </p:nvSpPr>
          <p:spPr>
            <a:xfrm>
              <a:off x="194113" y="268685"/>
              <a:ext cx="1027173" cy="67007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ja-JP" altLang="en-US"/>
                <a:t>例子</a:t>
              </a:r>
              <a:endParaRPr dirty="0"/>
            </a:p>
          </p:txBody>
        </p:sp>
      </p:grpSp>
      <p:sp>
        <p:nvSpPr>
          <p:cNvPr id="573" name="Arrow"/>
          <p:cNvSpPr/>
          <p:nvPr/>
        </p:nvSpPr>
        <p:spPr>
          <a:xfrm rot="14661332">
            <a:off x="2364195" y="3829735"/>
            <a:ext cx="266198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74" name="Arrow"/>
          <p:cNvSpPr/>
          <p:nvPr/>
        </p:nvSpPr>
        <p:spPr>
          <a:xfrm rot="18032823">
            <a:off x="3309092" y="3808844"/>
            <a:ext cx="273370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75" name="Rectangle"/>
          <p:cNvSpPr/>
          <p:nvPr/>
        </p:nvSpPr>
        <p:spPr>
          <a:xfrm>
            <a:off x="2152311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76" name="Rectangle"/>
          <p:cNvSpPr/>
          <p:nvPr/>
        </p:nvSpPr>
        <p:spPr>
          <a:xfrm>
            <a:off x="1324309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77" name="Rectangle"/>
          <p:cNvSpPr/>
          <p:nvPr/>
        </p:nvSpPr>
        <p:spPr>
          <a:xfrm>
            <a:off x="4024364" y="3166796"/>
            <a:ext cx="734464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78" name="Rectangle"/>
          <p:cNvSpPr/>
          <p:nvPr/>
        </p:nvSpPr>
        <p:spPr>
          <a:xfrm>
            <a:off x="3196361" y="3166796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grpSp>
        <p:nvGrpSpPr>
          <p:cNvPr id="583" name="Group"/>
          <p:cNvGrpSpPr/>
          <p:nvPr/>
        </p:nvGrpSpPr>
        <p:grpSpPr>
          <a:xfrm>
            <a:off x="1790636" y="703602"/>
            <a:ext cx="2349500" cy="397966"/>
            <a:chOff x="0" y="0"/>
            <a:chExt cx="2349499" cy="397965"/>
          </a:xfrm>
        </p:grpSpPr>
        <p:sp>
          <p:nvSpPr>
            <p:cNvPr id="579" name="Rounded Rectangle"/>
            <p:cNvSpPr/>
            <p:nvPr/>
          </p:nvSpPr>
          <p:spPr>
            <a:xfrm>
              <a:off x="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80" name="Rounded Rectangle"/>
            <p:cNvSpPr/>
            <p:nvPr/>
          </p:nvSpPr>
          <p:spPr>
            <a:xfrm>
              <a:off x="63025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81" name="Rounded Rectangle"/>
            <p:cNvSpPr/>
            <p:nvPr/>
          </p:nvSpPr>
          <p:spPr>
            <a:xfrm>
              <a:off x="126534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582" name="Rounded Rectangle"/>
            <p:cNvSpPr/>
            <p:nvPr/>
          </p:nvSpPr>
          <p:spPr>
            <a:xfrm>
              <a:off x="189559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584" name="Rectangle"/>
          <p:cNvSpPr/>
          <p:nvPr/>
        </p:nvSpPr>
        <p:spPr>
          <a:xfrm>
            <a:off x="2149130" y="2267717"/>
            <a:ext cx="734464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85" name="Rectangle"/>
          <p:cNvSpPr/>
          <p:nvPr/>
        </p:nvSpPr>
        <p:spPr>
          <a:xfrm>
            <a:off x="1321127" y="2267717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86" name="Rectangle"/>
          <p:cNvSpPr/>
          <p:nvPr/>
        </p:nvSpPr>
        <p:spPr>
          <a:xfrm>
            <a:off x="4024364" y="2267717"/>
            <a:ext cx="734464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87" name="Rectangle"/>
          <p:cNvSpPr/>
          <p:nvPr/>
        </p:nvSpPr>
        <p:spPr>
          <a:xfrm>
            <a:off x="3196361" y="2267717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88" name="Rectangle"/>
          <p:cNvSpPr/>
          <p:nvPr/>
        </p:nvSpPr>
        <p:spPr>
          <a:xfrm>
            <a:off x="2152311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89" name="Rectangle"/>
          <p:cNvSpPr/>
          <p:nvPr/>
        </p:nvSpPr>
        <p:spPr>
          <a:xfrm>
            <a:off x="1324309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90" name="Rectangle"/>
          <p:cNvSpPr/>
          <p:nvPr/>
        </p:nvSpPr>
        <p:spPr>
          <a:xfrm>
            <a:off x="4024364" y="1945984"/>
            <a:ext cx="734464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91" name="Rectangle"/>
          <p:cNvSpPr/>
          <p:nvPr/>
        </p:nvSpPr>
        <p:spPr>
          <a:xfrm>
            <a:off x="3196361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592" name="Each GPU computes gradients"/>
          <p:cNvSpPr txBox="1">
            <a:spLocks noGrp="1"/>
          </p:cNvSpPr>
          <p:nvPr>
            <p:ph type="body" sz="half" idx="1"/>
          </p:nvPr>
        </p:nvSpPr>
        <p:spPr>
          <a:xfrm>
            <a:off x="5266670" y="1009331"/>
            <a:ext cx="3279226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每个</a:t>
            </a:r>
            <a:r>
              <a:rPr lang="en-US" dirty="0"/>
              <a:t>GPU</a:t>
            </a:r>
            <a:r>
              <a:rPr lang="ja-JP" altLang="en-US"/>
              <a:t>都计算梯度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" grpId="1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Iterating a Bat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一次迭代</a:t>
            </a:r>
            <a:endParaRPr dirty="0"/>
          </a:p>
        </p:txBody>
      </p:sp>
      <p:sp>
        <p:nvSpPr>
          <p:cNvPr id="595" name="examples"/>
          <p:cNvSpPr/>
          <p:nvPr/>
        </p:nvSpPr>
        <p:spPr>
          <a:xfrm>
            <a:off x="2370920" y="4262917"/>
            <a:ext cx="1188931" cy="469916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examples</a:t>
            </a:r>
          </a:p>
        </p:txBody>
      </p:sp>
      <p:grpSp>
        <p:nvGrpSpPr>
          <p:cNvPr id="600" name="Group"/>
          <p:cNvGrpSpPr/>
          <p:nvPr/>
        </p:nvGrpSpPr>
        <p:grpSpPr>
          <a:xfrm>
            <a:off x="1211274" y="2468020"/>
            <a:ext cx="3674709" cy="653230"/>
            <a:chOff x="0" y="0"/>
            <a:chExt cx="3674708" cy="653228"/>
          </a:xfrm>
        </p:grpSpPr>
        <p:pic>
          <p:nvPicPr>
            <p:cNvPr id="596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97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6276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98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2552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99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1525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01" name="Rounded Rectangle"/>
          <p:cNvSpPr/>
          <p:nvPr/>
        </p:nvSpPr>
        <p:spPr>
          <a:xfrm>
            <a:off x="3164543" y="1834572"/>
            <a:ext cx="1626104" cy="1695341"/>
          </a:xfrm>
          <a:prstGeom prst="roundRect">
            <a:avLst>
              <a:gd name="adj" fmla="val 7486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602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850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603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932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sp>
        <p:nvSpPr>
          <p:cNvPr id="604" name="Rounded Rectangle"/>
          <p:cNvSpPr/>
          <p:nvPr/>
        </p:nvSpPr>
        <p:spPr>
          <a:xfrm>
            <a:off x="1289308" y="1834572"/>
            <a:ext cx="1626105" cy="1695341"/>
          </a:xfrm>
          <a:prstGeom prst="roundRect">
            <a:avLst>
              <a:gd name="adj" fmla="val 7486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605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16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606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698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09" name="Group"/>
          <p:cNvGrpSpPr/>
          <p:nvPr/>
        </p:nvGrpSpPr>
        <p:grpSpPr>
          <a:xfrm>
            <a:off x="2210833" y="3892988"/>
            <a:ext cx="1419755" cy="938758"/>
            <a:chOff x="0" y="0"/>
            <a:chExt cx="1419754" cy="938757"/>
          </a:xfrm>
        </p:grpSpPr>
        <p:pic>
          <p:nvPicPr>
            <p:cNvPr id="607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419755" cy="9186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08" name="examples"/>
            <p:cNvSpPr/>
            <p:nvPr/>
          </p:nvSpPr>
          <p:spPr>
            <a:xfrm>
              <a:off x="194113" y="268685"/>
              <a:ext cx="1027173" cy="67007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ja-JP" altLang="en-US"/>
                <a:t>例子</a:t>
              </a:r>
              <a:endParaRPr dirty="0"/>
            </a:p>
          </p:txBody>
        </p:sp>
      </p:grpSp>
      <p:sp>
        <p:nvSpPr>
          <p:cNvPr id="610" name="Arrow"/>
          <p:cNvSpPr/>
          <p:nvPr/>
        </p:nvSpPr>
        <p:spPr>
          <a:xfrm rot="14661332">
            <a:off x="2364195" y="3829735"/>
            <a:ext cx="266198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11" name="Arrow"/>
          <p:cNvSpPr/>
          <p:nvPr/>
        </p:nvSpPr>
        <p:spPr>
          <a:xfrm rot="18032823">
            <a:off x="3309092" y="3808844"/>
            <a:ext cx="273370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12" name="Rectangle"/>
          <p:cNvSpPr/>
          <p:nvPr/>
        </p:nvSpPr>
        <p:spPr>
          <a:xfrm>
            <a:off x="2152311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13" name="Rectangle"/>
          <p:cNvSpPr/>
          <p:nvPr/>
        </p:nvSpPr>
        <p:spPr>
          <a:xfrm>
            <a:off x="1324309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14" name="Rectangle"/>
          <p:cNvSpPr/>
          <p:nvPr/>
        </p:nvSpPr>
        <p:spPr>
          <a:xfrm>
            <a:off x="4024364" y="3166796"/>
            <a:ext cx="734464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15" name="Rectangle"/>
          <p:cNvSpPr/>
          <p:nvPr/>
        </p:nvSpPr>
        <p:spPr>
          <a:xfrm>
            <a:off x="3196361" y="3166796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grpSp>
        <p:nvGrpSpPr>
          <p:cNvPr id="620" name="Group"/>
          <p:cNvGrpSpPr/>
          <p:nvPr/>
        </p:nvGrpSpPr>
        <p:grpSpPr>
          <a:xfrm>
            <a:off x="1790636" y="703602"/>
            <a:ext cx="2349500" cy="397966"/>
            <a:chOff x="0" y="0"/>
            <a:chExt cx="2349499" cy="397965"/>
          </a:xfrm>
        </p:grpSpPr>
        <p:sp>
          <p:nvSpPr>
            <p:cNvPr id="616" name="Rounded Rectangle"/>
            <p:cNvSpPr/>
            <p:nvPr/>
          </p:nvSpPr>
          <p:spPr>
            <a:xfrm>
              <a:off x="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17" name="Rounded Rectangle"/>
            <p:cNvSpPr/>
            <p:nvPr/>
          </p:nvSpPr>
          <p:spPr>
            <a:xfrm>
              <a:off x="63025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18" name="Rounded Rectangle"/>
            <p:cNvSpPr/>
            <p:nvPr/>
          </p:nvSpPr>
          <p:spPr>
            <a:xfrm>
              <a:off x="126534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19" name="Rounded Rectangle"/>
            <p:cNvSpPr/>
            <p:nvPr/>
          </p:nvSpPr>
          <p:spPr>
            <a:xfrm>
              <a:off x="189559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621" name="Rectangle"/>
          <p:cNvSpPr/>
          <p:nvPr/>
        </p:nvSpPr>
        <p:spPr>
          <a:xfrm>
            <a:off x="2149130" y="2267717"/>
            <a:ext cx="734464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22" name="Rectangle"/>
          <p:cNvSpPr/>
          <p:nvPr/>
        </p:nvSpPr>
        <p:spPr>
          <a:xfrm>
            <a:off x="1321127" y="2267717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23" name="Rectangle"/>
          <p:cNvSpPr/>
          <p:nvPr/>
        </p:nvSpPr>
        <p:spPr>
          <a:xfrm>
            <a:off x="4024364" y="2267717"/>
            <a:ext cx="734464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24" name="Rectangle"/>
          <p:cNvSpPr/>
          <p:nvPr/>
        </p:nvSpPr>
        <p:spPr>
          <a:xfrm>
            <a:off x="3196361" y="2267717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25" name="Rectangle"/>
          <p:cNvSpPr/>
          <p:nvPr/>
        </p:nvSpPr>
        <p:spPr>
          <a:xfrm>
            <a:off x="2152311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26" name="Rectangle"/>
          <p:cNvSpPr/>
          <p:nvPr/>
        </p:nvSpPr>
        <p:spPr>
          <a:xfrm>
            <a:off x="1324309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27" name="Rectangle"/>
          <p:cNvSpPr/>
          <p:nvPr/>
        </p:nvSpPr>
        <p:spPr>
          <a:xfrm>
            <a:off x="4024364" y="1945984"/>
            <a:ext cx="734464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28" name="Rectangle"/>
          <p:cNvSpPr/>
          <p:nvPr/>
        </p:nvSpPr>
        <p:spPr>
          <a:xfrm>
            <a:off x="3196361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29" name="Rectangle"/>
          <p:cNvSpPr/>
          <p:nvPr/>
        </p:nvSpPr>
        <p:spPr>
          <a:xfrm>
            <a:off x="1735128" y="1469506"/>
            <a:ext cx="734465" cy="226776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30" name="Rectangle"/>
          <p:cNvSpPr/>
          <p:nvPr/>
        </p:nvSpPr>
        <p:spPr>
          <a:xfrm>
            <a:off x="3610362" y="1469506"/>
            <a:ext cx="734465" cy="226776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31" name="Sum the gradients over all GPU"/>
          <p:cNvSpPr txBox="1">
            <a:spLocks noGrp="1"/>
          </p:cNvSpPr>
          <p:nvPr>
            <p:ph type="body" sz="half" idx="1"/>
          </p:nvPr>
        </p:nvSpPr>
        <p:spPr>
          <a:xfrm>
            <a:off x="5266670" y="1009331"/>
            <a:ext cx="3473470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对所有</a:t>
            </a:r>
            <a:r>
              <a:rPr lang="en-US" dirty="0"/>
              <a:t>GPU</a:t>
            </a:r>
            <a:r>
              <a:rPr lang="ja-JP" altLang="en-US"/>
              <a:t>的梯度求和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0" grpId="1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Iterating a Bat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一次迭代</a:t>
            </a:r>
            <a:endParaRPr dirty="0"/>
          </a:p>
        </p:txBody>
      </p:sp>
      <p:sp>
        <p:nvSpPr>
          <p:cNvPr id="634" name="examples"/>
          <p:cNvSpPr/>
          <p:nvPr/>
        </p:nvSpPr>
        <p:spPr>
          <a:xfrm>
            <a:off x="2370920" y="4262917"/>
            <a:ext cx="1188931" cy="469916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examples</a:t>
            </a:r>
          </a:p>
        </p:txBody>
      </p:sp>
      <p:grpSp>
        <p:nvGrpSpPr>
          <p:cNvPr id="639" name="Group"/>
          <p:cNvGrpSpPr/>
          <p:nvPr/>
        </p:nvGrpSpPr>
        <p:grpSpPr>
          <a:xfrm>
            <a:off x="1211274" y="2468020"/>
            <a:ext cx="3674709" cy="653230"/>
            <a:chOff x="0" y="0"/>
            <a:chExt cx="3674708" cy="653228"/>
          </a:xfrm>
        </p:grpSpPr>
        <p:pic>
          <p:nvPicPr>
            <p:cNvPr id="635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36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6276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37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2552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38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1525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40" name="Rounded Rectangle"/>
          <p:cNvSpPr/>
          <p:nvPr/>
        </p:nvSpPr>
        <p:spPr>
          <a:xfrm>
            <a:off x="3164543" y="1834572"/>
            <a:ext cx="1626104" cy="1695341"/>
          </a:xfrm>
          <a:prstGeom prst="roundRect">
            <a:avLst>
              <a:gd name="adj" fmla="val 7486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641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850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642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932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sp>
        <p:nvSpPr>
          <p:cNvPr id="643" name="Rounded Rectangle"/>
          <p:cNvSpPr/>
          <p:nvPr/>
        </p:nvSpPr>
        <p:spPr>
          <a:xfrm>
            <a:off x="1289308" y="1834572"/>
            <a:ext cx="1626105" cy="1695341"/>
          </a:xfrm>
          <a:prstGeom prst="roundRect">
            <a:avLst>
              <a:gd name="adj" fmla="val 7486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644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16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645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698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48" name="Group"/>
          <p:cNvGrpSpPr/>
          <p:nvPr/>
        </p:nvGrpSpPr>
        <p:grpSpPr>
          <a:xfrm>
            <a:off x="2210833" y="3892988"/>
            <a:ext cx="1419755" cy="938758"/>
            <a:chOff x="0" y="0"/>
            <a:chExt cx="1419754" cy="938757"/>
          </a:xfrm>
        </p:grpSpPr>
        <p:pic>
          <p:nvPicPr>
            <p:cNvPr id="646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419755" cy="9186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47" name="examples"/>
            <p:cNvSpPr/>
            <p:nvPr/>
          </p:nvSpPr>
          <p:spPr>
            <a:xfrm>
              <a:off x="194113" y="268685"/>
              <a:ext cx="1027173" cy="67007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ja-JP" altLang="en-US"/>
                <a:t>例子</a:t>
              </a:r>
              <a:endParaRPr dirty="0"/>
            </a:p>
          </p:txBody>
        </p:sp>
      </p:grpSp>
      <p:sp>
        <p:nvSpPr>
          <p:cNvPr id="649" name="Arrow"/>
          <p:cNvSpPr/>
          <p:nvPr/>
        </p:nvSpPr>
        <p:spPr>
          <a:xfrm rot="14661332">
            <a:off x="2364195" y="3829735"/>
            <a:ext cx="266198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50" name="Arrow"/>
          <p:cNvSpPr/>
          <p:nvPr/>
        </p:nvSpPr>
        <p:spPr>
          <a:xfrm rot="18032823">
            <a:off x="3309092" y="3808844"/>
            <a:ext cx="273370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51" name="Rectangle"/>
          <p:cNvSpPr/>
          <p:nvPr/>
        </p:nvSpPr>
        <p:spPr>
          <a:xfrm>
            <a:off x="2152311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52" name="Rectangle"/>
          <p:cNvSpPr/>
          <p:nvPr/>
        </p:nvSpPr>
        <p:spPr>
          <a:xfrm>
            <a:off x="1324309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53" name="Rectangle"/>
          <p:cNvSpPr/>
          <p:nvPr/>
        </p:nvSpPr>
        <p:spPr>
          <a:xfrm>
            <a:off x="4024364" y="3166796"/>
            <a:ext cx="734464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54" name="Rectangle"/>
          <p:cNvSpPr/>
          <p:nvPr/>
        </p:nvSpPr>
        <p:spPr>
          <a:xfrm>
            <a:off x="3196361" y="3166796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grpSp>
        <p:nvGrpSpPr>
          <p:cNvPr id="659" name="Group"/>
          <p:cNvGrpSpPr/>
          <p:nvPr/>
        </p:nvGrpSpPr>
        <p:grpSpPr>
          <a:xfrm>
            <a:off x="1790636" y="703602"/>
            <a:ext cx="2349500" cy="397966"/>
            <a:chOff x="0" y="0"/>
            <a:chExt cx="2349499" cy="397965"/>
          </a:xfrm>
        </p:grpSpPr>
        <p:sp>
          <p:nvSpPr>
            <p:cNvPr id="655" name="Rounded Rectangle"/>
            <p:cNvSpPr/>
            <p:nvPr/>
          </p:nvSpPr>
          <p:spPr>
            <a:xfrm>
              <a:off x="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6" name="Rounded Rectangle"/>
            <p:cNvSpPr/>
            <p:nvPr/>
          </p:nvSpPr>
          <p:spPr>
            <a:xfrm>
              <a:off x="63025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7" name="Rounded Rectangle"/>
            <p:cNvSpPr/>
            <p:nvPr/>
          </p:nvSpPr>
          <p:spPr>
            <a:xfrm>
              <a:off x="126534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58" name="Rounded Rectangle"/>
            <p:cNvSpPr/>
            <p:nvPr/>
          </p:nvSpPr>
          <p:spPr>
            <a:xfrm>
              <a:off x="189559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660" name="Rectangle"/>
          <p:cNvSpPr/>
          <p:nvPr/>
        </p:nvSpPr>
        <p:spPr>
          <a:xfrm>
            <a:off x="2149130" y="2267717"/>
            <a:ext cx="734464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61" name="Rectangle"/>
          <p:cNvSpPr/>
          <p:nvPr/>
        </p:nvSpPr>
        <p:spPr>
          <a:xfrm>
            <a:off x="1321127" y="2267717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62" name="Rectangle"/>
          <p:cNvSpPr/>
          <p:nvPr/>
        </p:nvSpPr>
        <p:spPr>
          <a:xfrm>
            <a:off x="4024364" y="2267717"/>
            <a:ext cx="734464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63" name="Rectangle"/>
          <p:cNvSpPr/>
          <p:nvPr/>
        </p:nvSpPr>
        <p:spPr>
          <a:xfrm>
            <a:off x="3196361" y="2267717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64" name="Rectangle"/>
          <p:cNvSpPr/>
          <p:nvPr/>
        </p:nvSpPr>
        <p:spPr>
          <a:xfrm>
            <a:off x="2152311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65" name="Rectangle"/>
          <p:cNvSpPr/>
          <p:nvPr/>
        </p:nvSpPr>
        <p:spPr>
          <a:xfrm>
            <a:off x="1324309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66" name="Rectangle"/>
          <p:cNvSpPr/>
          <p:nvPr/>
        </p:nvSpPr>
        <p:spPr>
          <a:xfrm>
            <a:off x="4024364" y="1945984"/>
            <a:ext cx="734464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67" name="Rectangle"/>
          <p:cNvSpPr/>
          <p:nvPr/>
        </p:nvSpPr>
        <p:spPr>
          <a:xfrm>
            <a:off x="3196361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68" name="Rectangle"/>
          <p:cNvSpPr/>
          <p:nvPr/>
        </p:nvSpPr>
        <p:spPr>
          <a:xfrm>
            <a:off x="1735128" y="1469506"/>
            <a:ext cx="734465" cy="226776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69" name="Rectangle"/>
          <p:cNvSpPr/>
          <p:nvPr/>
        </p:nvSpPr>
        <p:spPr>
          <a:xfrm>
            <a:off x="3610362" y="1469506"/>
            <a:ext cx="734465" cy="226776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70" name="Arrow"/>
          <p:cNvSpPr/>
          <p:nvPr/>
        </p:nvSpPr>
        <p:spPr>
          <a:xfrm rot="18059681">
            <a:off x="2182652" y="1113064"/>
            <a:ext cx="288822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chemeClr val="accent4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71" name="Arrow"/>
          <p:cNvSpPr/>
          <p:nvPr/>
        </p:nvSpPr>
        <p:spPr>
          <a:xfrm rot="14217422">
            <a:off x="3477117" y="1126522"/>
            <a:ext cx="302439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chemeClr val="accent4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72" name="Push gradients into servers"/>
          <p:cNvSpPr txBox="1">
            <a:spLocks noGrp="1"/>
          </p:cNvSpPr>
          <p:nvPr>
            <p:ph type="body" sz="half" idx="1"/>
          </p:nvPr>
        </p:nvSpPr>
        <p:spPr>
          <a:xfrm>
            <a:off x="5266670" y="1009331"/>
            <a:ext cx="3279226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将梯度递送给服务器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9" grpId="1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Iterating a Bat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一次迭代</a:t>
            </a:r>
            <a:endParaRPr dirty="0"/>
          </a:p>
        </p:txBody>
      </p:sp>
      <p:sp>
        <p:nvSpPr>
          <p:cNvPr id="675" name="examples"/>
          <p:cNvSpPr/>
          <p:nvPr/>
        </p:nvSpPr>
        <p:spPr>
          <a:xfrm>
            <a:off x="2370920" y="4262917"/>
            <a:ext cx="1188931" cy="469916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lvl1pPr>
          </a:lstStyle>
          <a:p>
            <a:r>
              <a:t>examples</a:t>
            </a:r>
          </a:p>
        </p:txBody>
      </p:sp>
      <p:grpSp>
        <p:nvGrpSpPr>
          <p:cNvPr id="680" name="Group"/>
          <p:cNvGrpSpPr/>
          <p:nvPr/>
        </p:nvGrpSpPr>
        <p:grpSpPr>
          <a:xfrm>
            <a:off x="1211274" y="2468020"/>
            <a:ext cx="3674709" cy="653230"/>
            <a:chOff x="0" y="0"/>
            <a:chExt cx="3674708" cy="653228"/>
          </a:xfrm>
        </p:grpSpPr>
        <p:pic>
          <p:nvPicPr>
            <p:cNvPr id="676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77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6276" y="0"/>
              <a:ext cx="913183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78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2552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79" name="pasted-image-small.png" descr="pasted-image-sm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1525" y="0"/>
              <a:ext cx="913184" cy="6532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81" name="Rounded Rectangle"/>
          <p:cNvSpPr/>
          <p:nvPr/>
        </p:nvSpPr>
        <p:spPr>
          <a:xfrm>
            <a:off x="3164543" y="1834572"/>
            <a:ext cx="1626104" cy="1695341"/>
          </a:xfrm>
          <a:prstGeom prst="roundRect">
            <a:avLst>
              <a:gd name="adj" fmla="val 7486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682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850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683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932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sp>
        <p:nvSpPr>
          <p:cNvPr id="684" name="Rounded Rectangle"/>
          <p:cNvSpPr/>
          <p:nvPr/>
        </p:nvSpPr>
        <p:spPr>
          <a:xfrm>
            <a:off x="1289308" y="1834572"/>
            <a:ext cx="1626105" cy="1695341"/>
          </a:xfrm>
          <a:prstGeom prst="roundRect">
            <a:avLst>
              <a:gd name="adj" fmla="val 7486"/>
            </a:avLst>
          </a:prstGeom>
          <a:solidFill>
            <a:srgbClr val="FFFFFF"/>
          </a:solidFill>
          <a:ln w="12700">
            <a:solidFill>
              <a:schemeClr val="accent2"/>
            </a:solidFill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pic>
        <p:nvPicPr>
          <p:cNvPr id="685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16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686" name="pasted-image-small.png" descr="pasted-image-sma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698" y="2505111"/>
            <a:ext cx="913184" cy="65322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89" name="Group"/>
          <p:cNvGrpSpPr/>
          <p:nvPr/>
        </p:nvGrpSpPr>
        <p:grpSpPr>
          <a:xfrm>
            <a:off x="2210833" y="3892988"/>
            <a:ext cx="1419755" cy="938758"/>
            <a:chOff x="0" y="0"/>
            <a:chExt cx="1419754" cy="938757"/>
          </a:xfrm>
        </p:grpSpPr>
        <p:pic>
          <p:nvPicPr>
            <p:cNvPr id="687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419755" cy="9186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88" name="examples"/>
            <p:cNvSpPr/>
            <p:nvPr/>
          </p:nvSpPr>
          <p:spPr>
            <a:xfrm>
              <a:off x="194113" y="268685"/>
              <a:ext cx="1027173" cy="67007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ja-JP" altLang="en-US"/>
                <a:t>例子</a:t>
              </a:r>
              <a:endParaRPr dirty="0"/>
            </a:p>
          </p:txBody>
        </p:sp>
      </p:grpSp>
      <p:sp>
        <p:nvSpPr>
          <p:cNvPr id="690" name="Arrow"/>
          <p:cNvSpPr/>
          <p:nvPr/>
        </p:nvSpPr>
        <p:spPr>
          <a:xfrm rot="14661332">
            <a:off x="2364195" y="3829735"/>
            <a:ext cx="266198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91" name="Arrow"/>
          <p:cNvSpPr/>
          <p:nvPr/>
        </p:nvSpPr>
        <p:spPr>
          <a:xfrm rot="18032823">
            <a:off x="3309092" y="3808844"/>
            <a:ext cx="273370" cy="234382"/>
          </a:xfrm>
          <a:prstGeom prst="rightArrow">
            <a:avLst>
              <a:gd name="adj1" fmla="val 47041"/>
              <a:gd name="adj2" fmla="val 78722"/>
            </a:avLst>
          </a:prstGeom>
          <a:solidFill>
            <a:srgbClr val="A6AAA9"/>
          </a:solidFill>
          <a:ln w="3175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92" name="Rectangle"/>
          <p:cNvSpPr/>
          <p:nvPr/>
        </p:nvSpPr>
        <p:spPr>
          <a:xfrm>
            <a:off x="2152311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93" name="Rectangle"/>
          <p:cNvSpPr/>
          <p:nvPr/>
        </p:nvSpPr>
        <p:spPr>
          <a:xfrm>
            <a:off x="1324309" y="3148251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94" name="Rectangle"/>
          <p:cNvSpPr/>
          <p:nvPr/>
        </p:nvSpPr>
        <p:spPr>
          <a:xfrm>
            <a:off x="4024364" y="3166796"/>
            <a:ext cx="734464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695" name="Rectangle"/>
          <p:cNvSpPr/>
          <p:nvPr/>
        </p:nvSpPr>
        <p:spPr>
          <a:xfrm>
            <a:off x="3196361" y="3166796"/>
            <a:ext cx="734465" cy="218532"/>
          </a:xfrm>
          <a:prstGeom prst="rect">
            <a:avLst/>
          </a:prstGeom>
          <a:solidFill>
            <a:srgbClr val="A6AAA9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grpSp>
        <p:nvGrpSpPr>
          <p:cNvPr id="700" name="Group"/>
          <p:cNvGrpSpPr/>
          <p:nvPr/>
        </p:nvGrpSpPr>
        <p:grpSpPr>
          <a:xfrm>
            <a:off x="1790636" y="703602"/>
            <a:ext cx="2349500" cy="397966"/>
            <a:chOff x="0" y="0"/>
            <a:chExt cx="2349499" cy="397965"/>
          </a:xfrm>
        </p:grpSpPr>
        <p:sp>
          <p:nvSpPr>
            <p:cNvPr id="696" name="Rounded Rectangle"/>
            <p:cNvSpPr/>
            <p:nvPr/>
          </p:nvSpPr>
          <p:spPr>
            <a:xfrm>
              <a:off x="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97" name="Rounded Rectangle"/>
            <p:cNvSpPr/>
            <p:nvPr/>
          </p:nvSpPr>
          <p:spPr>
            <a:xfrm>
              <a:off x="630250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98" name="Rounded Rectangle"/>
            <p:cNvSpPr/>
            <p:nvPr/>
          </p:nvSpPr>
          <p:spPr>
            <a:xfrm>
              <a:off x="126534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699" name="Rounded Rectangle"/>
            <p:cNvSpPr/>
            <p:nvPr/>
          </p:nvSpPr>
          <p:spPr>
            <a:xfrm>
              <a:off x="1895598" y="0"/>
              <a:ext cx="453902" cy="397966"/>
            </a:xfrm>
            <a:prstGeom prst="roundRect">
              <a:avLst>
                <a:gd name="adj" fmla="val 17108"/>
              </a:avLst>
            </a:prstGeom>
            <a:solidFill>
              <a:schemeClr val="accent2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1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701" name="Rectangle"/>
          <p:cNvSpPr/>
          <p:nvPr/>
        </p:nvSpPr>
        <p:spPr>
          <a:xfrm>
            <a:off x="2149130" y="2267717"/>
            <a:ext cx="734464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702" name="Rectangle"/>
          <p:cNvSpPr/>
          <p:nvPr/>
        </p:nvSpPr>
        <p:spPr>
          <a:xfrm>
            <a:off x="1321127" y="2267717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703" name="Rectangle"/>
          <p:cNvSpPr/>
          <p:nvPr/>
        </p:nvSpPr>
        <p:spPr>
          <a:xfrm>
            <a:off x="4024364" y="2267717"/>
            <a:ext cx="734464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704" name="Rectangle"/>
          <p:cNvSpPr/>
          <p:nvPr/>
        </p:nvSpPr>
        <p:spPr>
          <a:xfrm>
            <a:off x="3196361" y="2267717"/>
            <a:ext cx="734465" cy="218533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705" name="Rectangle"/>
          <p:cNvSpPr/>
          <p:nvPr/>
        </p:nvSpPr>
        <p:spPr>
          <a:xfrm>
            <a:off x="2152311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706" name="Rectangle"/>
          <p:cNvSpPr/>
          <p:nvPr/>
        </p:nvSpPr>
        <p:spPr>
          <a:xfrm>
            <a:off x="1324309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707" name="Rectangle"/>
          <p:cNvSpPr/>
          <p:nvPr/>
        </p:nvSpPr>
        <p:spPr>
          <a:xfrm>
            <a:off x="4024364" y="1945984"/>
            <a:ext cx="734464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708" name="Rectangle"/>
          <p:cNvSpPr/>
          <p:nvPr/>
        </p:nvSpPr>
        <p:spPr>
          <a:xfrm>
            <a:off x="3196361" y="1945984"/>
            <a:ext cx="734465" cy="218533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709" name="Rectangle"/>
          <p:cNvSpPr/>
          <p:nvPr/>
        </p:nvSpPr>
        <p:spPr>
          <a:xfrm>
            <a:off x="1735128" y="1469506"/>
            <a:ext cx="734465" cy="226776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710" name="Rectangle"/>
          <p:cNvSpPr/>
          <p:nvPr/>
        </p:nvSpPr>
        <p:spPr>
          <a:xfrm>
            <a:off x="3610362" y="1469506"/>
            <a:ext cx="734465" cy="226776"/>
          </a:xfrm>
          <a:prstGeom prst="rect">
            <a:avLst/>
          </a:prstGeom>
          <a:solidFill>
            <a:schemeClr val="accent4"/>
          </a:solid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26789" tIns="26789" rIns="26789" bIns="26789" anchor="ctr"/>
          <a:lstStyle/>
          <a:p>
            <a:pPr algn="ctr" defTabSz="308074">
              <a:defRPr>
                <a:solidFill>
                  <a:srgbClr val="FFFFFF"/>
                </a:solidFill>
                <a:latin typeface="Seravek"/>
                <a:ea typeface="Seravek"/>
                <a:cs typeface="Seravek"/>
                <a:sym typeface="Seravek"/>
              </a:defRPr>
            </a:pPr>
            <a:endParaRPr/>
          </a:p>
        </p:txBody>
      </p:sp>
      <p:sp>
        <p:nvSpPr>
          <p:cNvPr id="716" name="Connection Line"/>
          <p:cNvSpPr/>
          <p:nvPr/>
        </p:nvSpPr>
        <p:spPr>
          <a:xfrm>
            <a:off x="4120736" y="778811"/>
            <a:ext cx="153413" cy="2551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19" h="21600" extrusionOk="0">
                <a:moveTo>
                  <a:pt x="0" y="0"/>
                </a:moveTo>
                <a:cubicBezTo>
                  <a:pt x="20893" y="5710"/>
                  <a:pt x="21600" y="12910"/>
                  <a:pt x="2120" y="21600"/>
                </a:cubicBezTo>
              </a:path>
            </a:pathLst>
          </a:custGeom>
          <a:ln w="25400">
            <a:solidFill>
              <a:schemeClr val="accent2"/>
            </a:solidFill>
            <a:miter lim="400000"/>
            <a:headEnd type="arrow"/>
          </a:ln>
        </p:spPr>
        <p:txBody>
          <a:bodyPr/>
          <a:lstStyle/>
          <a:p>
            <a:endParaRPr/>
          </a:p>
        </p:txBody>
      </p:sp>
      <p:sp>
        <p:nvSpPr>
          <p:cNvPr id="717" name="Connection Line"/>
          <p:cNvSpPr/>
          <p:nvPr/>
        </p:nvSpPr>
        <p:spPr>
          <a:xfrm>
            <a:off x="3485736" y="778811"/>
            <a:ext cx="153413" cy="2551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19" h="21600" extrusionOk="0">
                <a:moveTo>
                  <a:pt x="0" y="0"/>
                </a:moveTo>
                <a:cubicBezTo>
                  <a:pt x="20893" y="5710"/>
                  <a:pt x="21600" y="12910"/>
                  <a:pt x="2120" y="21600"/>
                </a:cubicBezTo>
              </a:path>
            </a:pathLst>
          </a:custGeom>
          <a:ln w="25400">
            <a:solidFill>
              <a:schemeClr val="accent2"/>
            </a:solidFill>
            <a:miter lim="400000"/>
            <a:headEnd type="arrow"/>
          </a:ln>
        </p:spPr>
        <p:txBody>
          <a:bodyPr/>
          <a:lstStyle/>
          <a:p>
            <a:endParaRPr/>
          </a:p>
        </p:txBody>
      </p:sp>
      <p:sp>
        <p:nvSpPr>
          <p:cNvPr id="718" name="Connection Line"/>
          <p:cNvSpPr/>
          <p:nvPr/>
        </p:nvSpPr>
        <p:spPr>
          <a:xfrm>
            <a:off x="2850736" y="778811"/>
            <a:ext cx="153413" cy="2551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19" h="21600" extrusionOk="0">
                <a:moveTo>
                  <a:pt x="0" y="0"/>
                </a:moveTo>
                <a:cubicBezTo>
                  <a:pt x="20893" y="5710"/>
                  <a:pt x="21600" y="12910"/>
                  <a:pt x="2120" y="21600"/>
                </a:cubicBezTo>
              </a:path>
            </a:pathLst>
          </a:custGeom>
          <a:ln w="25400">
            <a:solidFill>
              <a:schemeClr val="accent2"/>
            </a:solidFill>
            <a:miter lim="400000"/>
            <a:headEnd type="arrow"/>
          </a:ln>
        </p:spPr>
        <p:txBody>
          <a:bodyPr/>
          <a:lstStyle/>
          <a:p>
            <a:endParaRPr/>
          </a:p>
        </p:txBody>
      </p:sp>
      <p:sp>
        <p:nvSpPr>
          <p:cNvPr id="719" name="Connection Line"/>
          <p:cNvSpPr/>
          <p:nvPr/>
        </p:nvSpPr>
        <p:spPr>
          <a:xfrm>
            <a:off x="2215736" y="778811"/>
            <a:ext cx="153413" cy="2551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19" h="21600" extrusionOk="0">
                <a:moveTo>
                  <a:pt x="0" y="0"/>
                </a:moveTo>
                <a:cubicBezTo>
                  <a:pt x="20893" y="5710"/>
                  <a:pt x="21600" y="12910"/>
                  <a:pt x="2120" y="21600"/>
                </a:cubicBezTo>
              </a:path>
            </a:pathLst>
          </a:custGeom>
          <a:ln w="25400">
            <a:solidFill>
              <a:schemeClr val="accent2"/>
            </a:solidFill>
            <a:miter lim="400000"/>
            <a:headEnd type="arrow"/>
          </a:ln>
        </p:spPr>
        <p:txBody>
          <a:bodyPr/>
          <a:lstStyle/>
          <a:p>
            <a:endParaRPr/>
          </a:p>
        </p:txBody>
      </p:sp>
      <p:sp>
        <p:nvSpPr>
          <p:cNvPr id="715" name="Each server sum gradients from all workers, then updates its parameters"/>
          <p:cNvSpPr txBox="1">
            <a:spLocks noGrp="1"/>
          </p:cNvSpPr>
          <p:nvPr>
            <p:ph type="body" sz="half" idx="1"/>
          </p:nvPr>
        </p:nvSpPr>
        <p:spPr>
          <a:xfrm>
            <a:off x="5266670" y="1009331"/>
            <a:ext cx="2612410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每个服务器统计来自所有工作程序的梯度，然后更新其参数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0" grpId="1" animBg="1" advAuto="0"/>
      <p:bldP spid="716" grpId="2" animBg="1" advAuto="0"/>
      <p:bldP spid="717" grpId="3" animBg="1" advAuto="0"/>
      <p:bldP spid="718" grpId="4" animBg="1" advAuto="0"/>
      <p:bldP spid="719" grpId="5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Synchronized SG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同步</a:t>
            </a:r>
            <a:r>
              <a:rPr lang="zh-CN" altLang="en-US" dirty="0"/>
              <a:t> </a:t>
            </a:r>
            <a:r>
              <a:rPr lang="en-US" dirty="0"/>
              <a:t>SGD</a:t>
            </a:r>
            <a:endParaRPr dirty="0"/>
          </a:p>
        </p:txBody>
      </p:sp>
      <p:sp>
        <p:nvSpPr>
          <p:cNvPr id="722" name="Each worker run synchronically, called synchronized SG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 dirty="0"/>
              <a:t>每个工作程序同步运行，称为同步</a:t>
            </a:r>
            <a:r>
              <a:rPr lang="zh-CN" altLang="en-US" dirty="0"/>
              <a:t> </a:t>
            </a:r>
            <a:r>
              <a:rPr lang="en-US" dirty="0"/>
              <a:t>SGD</a:t>
            </a:r>
          </a:p>
          <a:p>
            <a:r>
              <a:rPr lang="ja-JP" altLang="en-US" dirty="0"/>
              <a:t>假设每次</a:t>
            </a:r>
            <a:r>
              <a:rPr lang="zh-CN" altLang="en-US" dirty="0"/>
              <a:t> </a:t>
            </a:r>
            <a:r>
              <a:rPr lang="en-US" dirty="0"/>
              <a:t>n</a:t>
            </a:r>
            <a:r>
              <a:rPr lang="zh-CN" altLang="en-US" dirty="0"/>
              <a:t> </a:t>
            </a:r>
            <a:r>
              <a:rPr lang="ja-JP" altLang="en-US" dirty="0"/>
              <a:t>个</a:t>
            </a:r>
            <a:r>
              <a:rPr lang="zh-CN" altLang="en-US" dirty="0"/>
              <a:t> </a:t>
            </a:r>
            <a:r>
              <a:rPr lang="en-US" dirty="0"/>
              <a:t>GPU</a:t>
            </a:r>
            <a:r>
              <a:rPr lang="zh-CN" altLang="en-US" dirty="0"/>
              <a:t> </a:t>
            </a:r>
            <a:r>
              <a:rPr lang="ja-JP" altLang="en-US" dirty="0"/>
              <a:t>和每个</a:t>
            </a:r>
            <a:r>
              <a:rPr lang="zh-CN" altLang="en-US" dirty="0"/>
              <a:t> </a:t>
            </a:r>
            <a:r>
              <a:rPr lang="en-US" dirty="0"/>
              <a:t>GPU</a:t>
            </a:r>
            <a:r>
              <a:rPr lang="zh-CN" altLang="en-US" dirty="0"/>
              <a:t> </a:t>
            </a:r>
            <a:r>
              <a:rPr lang="ja-JP" altLang="en-US" dirty="0"/>
              <a:t>处理</a:t>
            </a:r>
            <a:r>
              <a:rPr lang="zh-CN" altLang="en-US" dirty="0"/>
              <a:t> </a:t>
            </a:r>
            <a:r>
              <a:rPr lang="en-US" dirty="0"/>
              <a:t>b</a:t>
            </a:r>
            <a:r>
              <a:rPr lang="zh-CN" altLang="en-US" dirty="0"/>
              <a:t> </a:t>
            </a:r>
            <a:r>
              <a:rPr lang="ja-JP" altLang="en-US" dirty="0"/>
              <a:t>个</a:t>
            </a:r>
            <a:r>
              <a:rPr lang="zh-CN" altLang="en-US"/>
              <a:t>样本：</a:t>
            </a:r>
            <a:endParaRPr lang="en-US" altLang="zh-CN" dirty="0"/>
          </a:p>
          <a:p>
            <a:pPr lvl="1"/>
            <a:r>
              <a:rPr lang="ja-JP" altLang="en-US" dirty="0"/>
              <a:t>同步</a:t>
            </a:r>
            <a:r>
              <a:rPr lang="zh-CN" altLang="en-US" dirty="0"/>
              <a:t> </a:t>
            </a:r>
            <a:r>
              <a:rPr lang="en-US" dirty="0"/>
              <a:t>SGD</a:t>
            </a:r>
            <a:r>
              <a:rPr lang="zh-CN" altLang="en-US" dirty="0"/>
              <a:t> </a:t>
            </a:r>
            <a:r>
              <a:rPr lang="ja-JP" altLang="en-US" dirty="0"/>
              <a:t>等于单个</a:t>
            </a:r>
            <a:r>
              <a:rPr lang="zh-CN" altLang="en-US" dirty="0"/>
              <a:t> </a:t>
            </a:r>
            <a:r>
              <a:rPr lang="en-US" dirty="0"/>
              <a:t>GPU</a:t>
            </a:r>
            <a:r>
              <a:rPr lang="zh-CN" altLang="en-US" dirty="0"/>
              <a:t> </a:t>
            </a:r>
            <a:r>
              <a:rPr lang="ja-JP" altLang="en-US" dirty="0"/>
              <a:t>上的小批量</a:t>
            </a:r>
            <a:r>
              <a:rPr lang="zh-CN" altLang="en-US" dirty="0"/>
              <a:t> </a:t>
            </a:r>
            <a:r>
              <a:rPr lang="en-US" dirty="0"/>
              <a:t>SGD</a:t>
            </a:r>
          </a:p>
          <a:p>
            <a:pPr lvl="1"/>
            <a:r>
              <a:rPr lang="ja-JP" altLang="en-US" dirty="0"/>
              <a:t>批量大小为</a:t>
            </a:r>
            <a:r>
              <a:rPr lang="zh-CN" altLang="en-US" dirty="0"/>
              <a:t> </a:t>
            </a:r>
            <a:r>
              <a:rPr lang="en-US" dirty="0" err="1"/>
              <a:t>nb</a:t>
            </a:r>
            <a:endParaRPr lang="en-US" dirty="0"/>
          </a:p>
          <a:p>
            <a:r>
              <a:rPr lang="ja-JP" altLang="en-US" dirty="0"/>
              <a:t>在理想情况下，与单个</a:t>
            </a:r>
            <a:r>
              <a:rPr lang="en-US" dirty="0"/>
              <a:t>GPU</a:t>
            </a:r>
            <a:r>
              <a:rPr lang="ja-JP" altLang="en-US" dirty="0"/>
              <a:t>训练相比，使用</a:t>
            </a:r>
            <a:r>
              <a:rPr lang="zh-CN" altLang="en-US" dirty="0"/>
              <a:t> </a:t>
            </a:r>
            <a:r>
              <a:rPr lang="en-US" dirty="0"/>
              <a:t>n</a:t>
            </a:r>
            <a:r>
              <a:rPr lang="zh-CN" altLang="en-US" dirty="0"/>
              <a:t> </a:t>
            </a:r>
            <a:r>
              <a:rPr lang="ja-JP" altLang="en-US" dirty="0"/>
              <a:t>个</a:t>
            </a:r>
            <a:r>
              <a:rPr lang="en-US" dirty="0"/>
              <a:t>GPU</a:t>
            </a:r>
            <a:r>
              <a:rPr lang="ja-JP" altLang="en-US" dirty="0"/>
              <a:t>进行训练有</a:t>
            </a:r>
            <a:r>
              <a:rPr lang="zh-CN" altLang="en-US" dirty="0"/>
              <a:t> </a:t>
            </a:r>
            <a:r>
              <a:rPr lang="en-US" dirty="0"/>
              <a:t>n</a:t>
            </a:r>
            <a:r>
              <a:rPr lang="zh-CN" altLang="en-US" dirty="0"/>
              <a:t> </a:t>
            </a:r>
            <a:r>
              <a:rPr lang="ja-JP" altLang="en-US" dirty="0"/>
              <a:t>倍的加速</a:t>
            </a:r>
            <a:endParaRPr dirty="0"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Performa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性能</a:t>
            </a:r>
            <a:endParaRPr dirty="0"/>
          </a:p>
        </p:txBody>
      </p:sp>
      <p:sp>
        <p:nvSpPr>
          <p:cNvPr id="725" name="T1 = time to compute gradients for b example in a GPU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35818" indent="-235818" defTabSz="448055">
              <a:defRPr sz="2352"/>
            </a:pPr>
            <a:r>
              <a:rPr lang="en-US" sz="2000" dirty="0"/>
              <a:t>T1 =</a:t>
            </a:r>
            <a:r>
              <a:rPr lang="zh-CN" altLang="en-US" sz="2000" dirty="0"/>
              <a:t> </a:t>
            </a:r>
            <a:r>
              <a:rPr lang="ja-JP" altLang="en-US" sz="2000"/>
              <a:t>计算</a:t>
            </a:r>
            <a:r>
              <a:rPr lang="zh-CN" altLang="en-US" sz="2000" dirty="0"/>
              <a:t> </a:t>
            </a:r>
            <a:r>
              <a:rPr lang="en-US" sz="2000" dirty="0"/>
              <a:t>GPU</a:t>
            </a:r>
            <a:r>
              <a:rPr lang="zh-CN" altLang="en-US" sz="2000" dirty="0"/>
              <a:t> </a:t>
            </a:r>
            <a:r>
              <a:rPr lang="ja-JP" altLang="en-US" sz="2000"/>
              <a:t>中</a:t>
            </a:r>
            <a:r>
              <a:rPr lang="zh-CN" altLang="en-US" sz="2000" dirty="0"/>
              <a:t> </a:t>
            </a:r>
            <a:r>
              <a:rPr lang="en-US" sz="2000" dirty="0"/>
              <a:t>b</a:t>
            </a:r>
            <a:r>
              <a:rPr lang="zh-CN" altLang="en-US" sz="2000" dirty="0"/>
              <a:t> </a:t>
            </a:r>
            <a:r>
              <a:rPr lang="ja-JP" altLang="en-US" sz="2000"/>
              <a:t>个示例梯度的时间</a:t>
            </a:r>
          </a:p>
          <a:p>
            <a:pPr marL="235818" indent="-235818" defTabSz="448055">
              <a:defRPr sz="2352"/>
            </a:pPr>
            <a:r>
              <a:rPr lang="ja-JP" altLang="en-US" sz="2000"/>
              <a:t>假设有</a:t>
            </a:r>
            <a:r>
              <a:rPr lang="zh-CN" altLang="en-US" sz="2000" dirty="0"/>
              <a:t> </a:t>
            </a:r>
            <a:r>
              <a:rPr lang="en-US" sz="2000" dirty="0"/>
              <a:t>m</a:t>
            </a:r>
            <a:r>
              <a:rPr lang="zh-CN" altLang="en-US" sz="2000" dirty="0"/>
              <a:t> </a:t>
            </a:r>
            <a:r>
              <a:rPr lang="ja-JP" altLang="en-US" sz="2000"/>
              <a:t>个参数，工作程序每次发送和接收</a:t>
            </a:r>
            <a:r>
              <a:rPr lang="zh-CN" altLang="en-US" sz="2000" dirty="0"/>
              <a:t> </a:t>
            </a:r>
            <a:r>
              <a:rPr lang="en-US" sz="2000" dirty="0"/>
              <a:t>m</a:t>
            </a:r>
            <a:r>
              <a:rPr lang="zh-CN" altLang="en-US" sz="2000" dirty="0"/>
              <a:t> </a:t>
            </a:r>
            <a:r>
              <a:rPr lang="ja-JP" altLang="en-US" sz="2000"/>
              <a:t>个参数</a:t>
            </a:r>
            <a:r>
              <a:rPr lang="en-US" altLang="ja-JP" sz="2000" dirty="0"/>
              <a:t>/</a:t>
            </a:r>
            <a:r>
              <a:rPr lang="ja-JP" altLang="en-US" sz="2000"/>
              <a:t>梯度</a:t>
            </a:r>
          </a:p>
          <a:p>
            <a:pPr marL="795287" lvl="1" indent="-235818" defTabSz="448055">
              <a:defRPr sz="2352"/>
            </a:pPr>
            <a:r>
              <a:rPr lang="en-US" sz="2000" dirty="0"/>
              <a:t>T2 =</a:t>
            </a:r>
            <a:r>
              <a:rPr lang="zh-CN" altLang="en-US" sz="2000" dirty="0"/>
              <a:t> </a:t>
            </a:r>
            <a:r>
              <a:rPr lang="ja-JP" altLang="en-US" sz="2000"/>
              <a:t>发送和接收的时间</a:t>
            </a:r>
          </a:p>
          <a:p>
            <a:pPr marL="235818" indent="-235818" defTabSz="448055">
              <a:defRPr sz="2352"/>
            </a:pPr>
            <a:r>
              <a:rPr lang="ja-JP" altLang="en-US" sz="2000"/>
              <a:t>每批次的绝对时间</a:t>
            </a:r>
            <a:r>
              <a:rPr lang="zh-CN" altLang="en-US" sz="2000" dirty="0"/>
              <a:t>（</a:t>
            </a:r>
            <a:r>
              <a:rPr lang="en-US" sz="2000" dirty="0"/>
              <a:t>Wall-time</a:t>
            </a:r>
            <a:r>
              <a:rPr lang="zh-CN" altLang="en-US" sz="2000" dirty="0"/>
              <a:t>）</a:t>
            </a:r>
            <a:r>
              <a:rPr lang="en-US" altLang="ja-JP" sz="2000" dirty="0"/>
              <a:t>=</a:t>
            </a:r>
            <a:r>
              <a:rPr lang="zh-CN" altLang="en-US" sz="2000" dirty="0"/>
              <a:t> </a:t>
            </a:r>
            <a:r>
              <a:rPr lang="en-US" altLang="zh-CN" sz="2000" dirty="0"/>
              <a:t>m</a:t>
            </a:r>
            <a:r>
              <a:rPr lang="en-US" altLang="ja-JP" sz="2000" dirty="0"/>
              <a:t>ax</a:t>
            </a:r>
            <a:r>
              <a:rPr lang="en-US" altLang="zh-CN" sz="2000" dirty="0"/>
              <a:t>(</a:t>
            </a:r>
            <a:r>
              <a:rPr lang="en-US" sz="2000" dirty="0"/>
              <a:t>T1</a:t>
            </a:r>
            <a:r>
              <a:rPr lang="en-US" altLang="zh-CN" sz="2000" dirty="0"/>
              <a:t>,</a:t>
            </a:r>
            <a:r>
              <a:rPr lang="zh-CN" altLang="en-US" sz="2000" dirty="0"/>
              <a:t> </a:t>
            </a:r>
            <a:r>
              <a:rPr lang="en-US" sz="2000" dirty="0"/>
              <a:t>T2</a:t>
            </a:r>
            <a:r>
              <a:rPr lang="en-US" altLang="zh-CN" sz="2000" dirty="0"/>
              <a:t>)</a:t>
            </a:r>
            <a:endParaRPr lang="en-US" sz="2000" dirty="0"/>
          </a:p>
          <a:p>
            <a:pPr marL="795287" lvl="1" indent="-235818" defTabSz="448055">
              <a:defRPr sz="2352"/>
            </a:pPr>
            <a:r>
              <a:rPr lang="ja-JP" altLang="en-US" sz="2000"/>
              <a:t>需要选择足够大的</a:t>
            </a:r>
            <a:r>
              <a:rPr lang="zh-CN" altLang="en-US" sz="2000" dirty="0"/>
              <a:t> </a:t>
            </a:r>
            <a:r>
              <a:rPr lang="en-US" sz="2000" dirty="0"/>
              <a:t>b</a:t>
            </a:r>
          </a:p>
          <a:p>
            <a:pPr marL="235818" indent="-235818" defTabSz="448055">
              <a:defRPr sz="2352"/>
            </a:pPr>
            <a:r>
              <a:rPr lang="ja-JP" altLang="en-US" sz="2000"/>
              <a:t>增加</a:t>
            </a:r>
            <a:r>
              <a:rPr lang="zh-CN" altLang="en-US" sz="2000" dirty="0"/>
              <a:t> </a:t>
            </a:r>
            <a:r>
              <a:rPr lang="en-US" sz="2000" dirty="0"/>
              <a:t>b</a:t>
            </a:r>
            <a:r>
              <a:rPr lang="zh-CN" altLang="en-US" sz="2000" dirty="0"/>
              <a:t> </a:t>
            </a:r>
            <a:r>
              <a:rPr lang="ja-JP" altLang="en-US" sz="2000"/>
              <a:t>和</a:t>
            </a:r>
            <a:r>
              <a:rPr lang="en-US" altLang="ja-JP" sz="2000" dirty="0"/>
              <a:t>/</a:t>
            </a:r>
            <a:r>
              <a:rPr lang="ja-JP" altLang="en-US" sz="2000"/>
              <a:t>或</a:t>
            </a:r>
            <a:r>
              <a:rPr lang="zh-CN" altLang="en-US" sz="2000" dirty="0"/>
              <a:t> </a:t>
            </a:r>
            <a:r>
              <a:rPr lang="en-US" sz="2000" dirty="0"/>
              <a:t>n</a:t>
            </a:r>
            <a:r>
              <a:rPr lang="zh-CN" altLang="en-US" sz="2000" dirty="0"/>
              <a:t> </a:t>
            </a:r>
            <a:r>
              <a:rPr lang="ja-JP" altLang="en-US" sz="2000"/>
              <a:t>导致更大的批量大小，这可能需要更多的迭代周期以达到期望的模型质量</a:t>
            </a:r>
            <a:endParaRPr sz="2000" dirty="0"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Line"/>
          <p:cNvSpPr/>
          <p:nvPr/>
        </p:nvSpPr>
        <p:spPr>
          <a:xfrm flipV="1">
            <a:off x="2002366" y="1346647"/>
            <a:ext cx="1" cy="2513193"/>
          </a:xfrm>
          <a:prstGeom prst="line">
            <a:avLst/>
          </a:prstGeom>
          <a:ln w="25400">
            <a:solidFill>
              <a:srgbClr val="A7A7A7"/>
            </a:solidFill>
            <a:tailEnd type="triangle"/>
          </a:ln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8" name="Line"/>
          <p:cNvSpPr/>
          <p:nvPr/>
        </p:nvSpPr>
        <p:spPr>
          <a:xfrm>
            <a:off x="1989666" y="3852758"/>
            <a:ext cx="4704529" cy="1"/>
          </a:xfrm>
          <a:prstGeom prst="line">
            <a:avLst/>
          </a:prstGeom>
          <a:ln w="25400">
            <a:solidFill>
              <a:srgbClr val="A7A7A7"/>
            </a:solidFill>
            <a:tailEnd type="triangle"/>
          </a:ln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9" name="Performance Trade-off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性能权衡</a:t>
            </a:r>
            <a:endParaRPr dirty="0"/>
          </a:p>
        </p:txBody>
      </p:sp>
      <p:sp>
        <p:nvSpPr>
          <p:cNvPr id="730" name="Batch size per GPU"/>
          <p:cNvSpPr txBox="1"/>
          <p:nvPr/>
        </p:nvSpPr>
        <p:spPr>
          <a:xfrm>
            <a:off x="3336890" y="4035695"/>
            <a:ext cx="1708158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每</a:t>
            </a:r>
            <a:r>
              <a:rPr lang="zh-CN" altLang="en-US" dirty="0"/>
              <a:t> </a:t>
            </a:r>
            <a:r>
              <a:rPr dirty="0"/>
              <a:t>GPU</a:t>
            </a:r>
            <a:r>
              <a:rPr lang="zh-CN" altLang="en-US" dirty="0"/>
              <a:t> </a:t>
            </a:r>
            <a:r>
              <a:rPr lang="ja-JP" altLang="en-US"/>
              <a:t>的批量</a:t>
            </a:r>
            <a:r>
              <a:rPr dirty="0"/>
              <a:t> </a:t>
            </a:r>
          </a:p>
        </p:txBody>
      </p:sp>
      <p:sp>
        <p:nvSpPr>
          <p:cNvPr id="731" name="Good"/>
          <p:cNvSpPr txBox="1"/>
          <p:nvPr/>
        </p:nvSpPr>
        <p:spPr>
          <a:xfrm>
            <a:off x="1112853" y="1397352"/>
            <a:ext cx="32316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好</a:t>
            </a:r>
            <a:endParaRPr dirty="0"/>
          </a:p>
        </p:txBody>
      </p:sp>
      <p:sp>
        <p:nvSpPr>
          <p:cNvPr id="737" name="Connection Line"/>
          <p:cNvSpPr/>
          <p:nvPr/>
        </p:nvSpPr>
        <p:spPr>
          <a:xfrm>
            <a:off x="2223558" y="1462814"/>
            <a:ext cx="4248118" cy="2141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63" extrusionOk="0">
                <a:moveTo>
                  <a:pt x="0" y="21463"/>
                </a:moveTo>
                <a:cubicBezTo>
                  <a:pt x="4286" y="7017"/>
                  <a:pt x="11486" y="-137"/>
                  <a:pt x="21600" y="2"/>
                </a:cubicBezTo>
              </a:path>
            </a:pathLst>
          </a:custGeom>
          <a:ln w="25400">
            <a:solidFill>
              <a:schemeClr val="accent1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33" name="System performance (walltime per epoch)"/>
          <p:cNvSpPr txBox="1"/>
          <p:nvPr/>
        </p:nvSpPr>
        <p:spPr>
          <a:xfrm>
            <a:off x="5882986" y="1241629"/>
            <a:ext cx="2709694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/>
            <a:r>
              <a:rPr lang="ja-JP" altLang="en-US"/>
              <a:t>系统性能</a:t>
            </a:r>
            <a:endParaRPr lang="en-US" altLang="ja-JP" dirty="0"/>
          </a:p>
          <a:p>
            <a:pPr algn="ctr"/>
            <a:r>
              <a:rPr lang="ja-JP" altLang="en-US"/>
              <a:t>（每个迭代周期的</a:t>
            </a:r>
            <a:endParaRPr lang="en-US" altLang="ja-JP" dirty="0"/>
          </a:p>
          <a:p>
            <a:pPr algn="ctr"/>
            <a:r>
              <a:rPr lang="ja-JP" altLang="en-US"/>
              <a:t>绝对时间</a:t>
            </a:r>
            <a:r>
              <a:rPr lang="zh-CN" altLang="en-US" dirty="0"/>
              <a:t>（</a:t>
            </a:r>
            <a:r>
              <a:rPr lang="en-US" dirty="0"/>
              <a:t>Wall-time</a:t>
            </a:r>
            <a:r>
              <a:rPr lang="zh-CN" altLang="en-US" dirty="0"/>
              <a:t>）</a:t>
            </a:r>
            <a:r>
              <a:rPr lang="ja-JP" altLang="en-US"/>
              <a:t>）</a:t>
            </a:r>
            <a:endParaRPr dirty="0"/>
          </a:p>
        </p:txBody>
      </p:sp>
      <p:sp>
        <p:nvSpPr>
          <p:cNvPr id="738" name="Connection Line"/>
          <p:cNvSpPr/>
          <p:nvPr/>
        </p:nvSpPr>
        <p:spPr>
          <a:xfrm>
            <a:off x="2195909" y="1575957"/>
            <a:ext cx="4201022" cy="1942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233" y="13710"/>
                  <a:pt x="13433" y="20910"/>
                  <a:pt x="21600" y="21600"/>
                </a:cubicBezTo>
              </a:path>
            </a:pathLst>
          </a:custGeom>
          <a:ln w="2540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35" name="Training efficiency…"/>
          <p:cNvSpPr txBox="1"/>
          <p:nvPr/>
        </p:nvSpPr>
        <p:spPr>
          <a:xfrm>
            <a:off x="6069779" y="2746492"/>
            <a:ext cx="2336108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/>
            <a:r>
              <a:rPr lang="ja-JP" altLang="en-US"/>
              <a:t>训练效率</a:t>
            </a:r>
            <a:r>
              <a:rPr lang="zh-CN" altLang="en-US" dirty="0"/>
              <a:t> </a:t>
            </a:r>
            <a:endParaRPr lang="en-US" altLang="zh-CN" dirty="0"/>
          </a:p>
          <a:p>
            <a:pPr algn="ctr"/>
            <a:r>
              <a:rPr dirty="0"/>
              <a:t>(</a:t>
            </a:r>
            <a:r>
              <a:rPr lang="ja-JP" altLang="en-US"/>
              <a:t>停止前迭代周期</a:t>
            </a:r>
            <a:endParaRPr lang="en-US" altLang="ja-JP" dirty="0"/>
          </a:p>
          <a:p>
            <a:pPr algn="ctr"/>
            <a:r>
              <a:rPr lang="ja-JP" altLang="en-US"/>
              <a:t>的数量</a:t>
            </a:r>
            <a:r>
              <a:rPr dirty="0"/>
              <a:t>)</a:t>
            </a:r>
          </a:p>
        </p:txBody>
      </p:sp>
      <p:sp>
        <p:nvSpPr>
          <p:cNvPr id="736" name="Optimal batch size"/>
          <p:cNvSpPr/>
          <p:nvPr/>
        </p:nvSpPr>
        <p:spPr>
          <a:xfrm>
            <a:off x="2805816" y="1393021"/>
            <a:ext cx="1081882" cy="9050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8" y="0"/>
                </a:moveTo>
                <a:cubicBezTo>
                  <a:pt x="568" y="0"/>
                  <a:pt x="0" y="578"/>
                  <a:pt x="0" y="1291"/>
                </a:cubicBezTo>
                <a:lnTo>
                  <a:pt x="0" y="13163"/>
                </a:lnTo>
                <a:cubicBezTo>
                  <a:pt x="0" y="13876"/>
                  <a:pt x="568" y="14454"/>
                  <a:pt x="1268" y="14454"/>
                </a:cubicBezTo>
                <a:lnTo>
                  <a:pt x="5372" y="14454"/>
                </a:lnTo>
                <a:lnTo>
                  <a:pt x="7900" y="21600"/>
                </a:lnTo>
                <a:lnTo>
                  <a:pt x="10436" y="14454"/>
                </a:lnTo>
                <a:lnTo>
                  <a:pt x="20332" y="14454"/>
                </a:lnTo>
                <a:cubicBezTo>
                  <a:pt x="21032" y="14454"/>
                  <a:pt x="21600" y="13876"/>
                  <a:pt x="21600" y="13163"/>
                </a:cubicBezTo>
                <a:lnTo>
                  <a:pt x="21600" y="1291"/>
                </a:lnTo>
                <a:cubicBezTo>
                  <a:pt x="21600" y="578"/>
                  <a:pt x="21032" y="0"/>
                  <a:pt x="20332" y="0"/>
                </a:cubicBezTo>
                <a:lnTo>
                  <a:pt x="1268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t"/>
          <a:lstStyle>
            <a:lvl1pPr>
              <a:spcBef>
                <a:spcPts val="900"/>
              </a:spcBef>
              <a:defRPr sz="1600">
                <a:solidFill>
                  <a:srgbClr val="FFFFFF"/>
                </a:solidFill>
              </a:defRPr>
            </a:lvl1pPr>
          </a:lstStyle>
          <a:p>
            <a:pPr algn="ctr"/>
            <a:r>
              <a:rPr lang="ja-JP" altLang="en-US"/>
              <a:t>最佳批量大小</a:t>
            </a:r>
            <a:endParaRPr dirty="0"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ractical Sugges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实际建议</a:t>
            </a:r>
            <a:endParaRPr dirty="0"/>
          </a:p>
        </p:txBody>
      </p:sp>
      <p:sp>
        <p:nvSpPr>
          <p:cNvPr id="741" name="A large datas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 sz="2000"/>
              <a:t>用大型数据集</a:t>
            </a:r>
          </a:p>
          <a:p>
            <a:r>
              <a:rPr lang="ja-JP" altLang="en-US" sz="2000"/>
              <a:t>良好的</a:t>
            </a:r>
            <a:r>
              <a:rPr lang="zh-CN" altLang="en-US" sz="2000" dirty="0"/>
              <a:t> </a:t>
            </a:r>
            <a:r>
              <a:rPr lang="en-US" sz="2000" dirty="0"/>
              <a:t>GPU-GPU</a:t>
            </a:r>
            <a:r>
              <a:rPr lang="zh-CN" altLang="en-US" sz="2000" dirty="0"/>
              <a:t> </a:t>
            </a:r>
            <a:r>
              <a:rPr lang="ja-JP" altLang="en-US" sz="2000"/>
              <a:t>和</a:t>
            </a:r>
            <a:r>
              <a:rPr lang="zh-CN" altLang="en-US" sz="2000" dirty="0"/>
              <a:t>“</a:t>
            </a:r>
            <a:r>
              <a:rPr lang="ja-JP" altLang="en-US" sz="2000"/>
              <a:t>机器</a:t>
            </a:r>
            <a:r>
              <a:rPr lang="en-US" altLang="zh-CN" sz="2000" dirty="0"/>
              <a:t>-</a:t>
            </a:r>
            <a:r>
              <a:rPr lang="ja-JP" altLang="en-US" sz="2000"/>
              <a:t>机器</a:t>
            </a:r>
            <a:r>
              <a:rPr lang="zh-CN" altLang="en-US" sz="2000" dirty="0"/>
              <a:t>”</a:t>
            </a:r>
            <a:r>
              <a:rPr lang="ja-JP" altLang="en-US" sz="2000"/>
              <a:t>带宽</a:t>
            </a:r>
          </a:p>
          <a:p>
            <a:r>
              <a:rPr lang="ja-JP" altLang="en-US" sz="2000"/>
              <a:t>高效的数据加载和预处理</a:t>
            </a:r>
          </a:p>
          <a:p>
            <a:r>
              <a:rPr lang="ja-JP" altLang="en-US" sz="2000"/>
              <a:t>具有良好浮点计算（</a:t>
            </a:r>
            <a:r>
              <a:rPr lang="en-US" sz="2000" dirty="0"/>
              <a:t>FLOP）</a:t>
            </a:r>
            <a:r>
              <a:rPr lang="ja-JP" altLang="en-US" sz="2000"/>
              <a:t>与通信（模型大小）比率的模型</a:t>
            </a:r>
          </a:p>
          <a:p>
            <a:pPr lvl="1"/>
            <a:r>
              <a:rPr lang="en-US" sz="2000" dirty="0"/>
              <a:t>Inception</a:t>
            </a:r>
            <a:r>
              <a:rPr lang="zh-CN" altLang="en-US" sz="2000" dirty="0"/>
              <a:t> </a:t>
            </a:r>
            <a:r>
              <a:rPr lang="en-US" sz="2000" dirty="0"/>
              <a:t>&gt; </a:t>
            </a:r>
            <a:r>
              <a:rPr lang="en-US" sz="2000" dirty="0" err="1"/>
              <a:t>ResNet</a:t>
            </a:r>
            <a:r>
              <a:rPr lang="zh-CN" altLang="en-US" sz="2000" dirty="0"/>
              <a:t> </a:t>
            </a:r>
            <a:r>
              <a:rPr lang="en-US" sz="2000" dirty="0"/>
              <a:t>&gt; </a:t>
            </a:r>
            <a:r>
              <a:rPr lang="en-US" sz="2000" dirty="0" err="1"/>
              <a:t>AlexNet</a:t>
            </a:r>
            <a:endParaRPr lang="en-US" sz="2000" dirty="0"/>
          </a:p>
          <a:p>
            <a:r>
              <a:rPr lang="ja-JP" altLang="en-US" sz="2000"/>
              <a:t>批量大，足以获得良好的系统性能</a:t>
            </a:r>
          </a:p>
          <a:p>
            <a:pPr lvl="1"/>
            <a:r>
              <a:rPr lang="ja-JP" altLang="en-US" sz="2000"/>
              <a:t>大批量效率优化的技巧</a:t>
            </a:r>
            <a:endParaRPr lang="en-US" sz="2000" dirty="0"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61016-5662-364A-9C2E-823230AC3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总结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50C5B-8F2D-244B-9774-D7A6118054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混合编程</a:t>
            </a:r>
            <a:endParaRPr lang="en-US" altLang="ja-JP" dirty="0"/>
          </a:p>
          <a:p>
            <a:pPr lvl="1"/>
            <a:r>
              <a:rPr lang="ja-JP" altLang="en-US"/>
              <a:t>命令式编程</a:t>
            </a:r>
            <a:endParaRPr lang="en-US" altLang="ja-JP" dirty="0"/>
          </a:p>
          <a:p>
            <a:pPr lvl="1"/>
            <a:r>
              <a:rPr lang="ja-JP" altLang="en-US"/>
              <a:t>符号式编程</a:t>
            </a:r>
            <a:endParaRPr lang="en-US" altLang="ja-JP" dirty="0"/>
          </a:p>
          <a:p>
            <a:r>
              <a:rPr lang="ja-JP" altLang="en-US"/>
              <a:t>异步计算</a:t>
            </a:r>
            <a:endParaRPr lang="en-US" altLang="ja-JP" dirty="0"/>
          </a:p>
          <a:p>
            <a:r>
              <a:rPr lang="ja-JP" altLang="en-US"/>
              <a:t>自动并行</a:t>
            </a:r>
            <a:endParaRPr lang="en-US" altLang="ja-JP" dirty="0"/>
          </a:p>
          <a:p>
            <a:r>
              <a:rPr lang="ja-JP" altLang="en-US"/>
              <a:t>多</a:t>
            </a:r>
            <a:r>
              <a:rPr lang="en-US" dirty="0"/>
              <a:t>GPU</a:t>
            </a:r>
            <a:r>
              <a:rPr lang="ja-JP" altLang="en-US"/>
              <a:t>训练</a:t>
            </a:r>
            <a:endParaRPr lang="en-US" altLang="ja-JP" dirty="0"/>
          </a:p>
          <a:p>
            <a:r>
              <a:rPr lang="ja-JP" altLang="en-US"/>
              <a:t>分布训练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584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A Hybrid of Imperative and Symbolic Programming"/>
          <p:cNvSpPr txBox="1">
            <a:spLocks noGrp="1"/>
          </p:cNvSpPr>
          <p:nvPr>
            <p:ph type="title"/>
          </p:nvPr>
        </p:nvSpPr>
        <p:spPr>
          <a:xfrm>
            <a:off x="382623" y="1222858"/>
            <a:ext cx="3748946" cy="2697784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命令式与符号式编程的混合</a:t>
            </a:r>
            <a:endParaRPr dirty="0"/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964" y="1325159"/>
            <a:ext cx="5050479" cy="24931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Imperative Programm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命令式编程</a:t>
            </a:r>
            <a:endParaRPr dirty="0"/>
          </a:p>
        </p:txBody>
      </p:sp>
      <p:sp>
        <p:nvSpPr>
          <p:cNvPr id="192" name="What we used so far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4437148" cy="355392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ja-JP" altLang="en-US"/>
              <a:t>在</a:t>
            </a:r>
            <a:r>
              <a:rPr lang="zh-CN" altLang="en-US" dirty="0"/>
              <a:t> </a:t>
            </a:r>
            <a:r>
              <a:rPr lang="en-US" dirty="0" err="1"/>
              <a:t>Python，Java，C</a:t>
            </a:r>
            <a:r>
              <a:rPr lang="en-US" dirty="0"/>
              <a:t> / C ++</a:t>
            </a:r>
            <a:r>
              <a:rPr lang="ja-JP" altLang="en-US"/>
              <a:t>中编程的常用方法</a:t>
            </a:r>
            <a:r>
              <a:rPr lang="en-US" altLang="ja-JP" dirty="0"/>
              <a:t>......</a:t>
            </a:r>
          </a:p>
          <a:p>
            <a:pPr lvl="1"/>
            <a:r>
              <a:rPr lang="ja-JP" altLang="en-US"/>
              <a:t>优点</a:t>
            </a:r>
            <a:r>
              <a:rPr lang="zh-CN" altLang="en-US" dirty="0"/>
              <a:t>：</a:t>
            </a:r>
            <a:endParaRPr lang="en-US" altLang="zh-CN" dirty="0"/>
          </a:p>
          <a:p>
            <a:pPr lvl="2"/>
            <a:r>
              <a:rPr lang="ja-JP" altLang="en-US"/>
              <a:t>简单易用，易于调试</a:t>
            </a:r>
          </a:p>
          <a:p>
            <a:pPr lvl="1"/>
            <a:r>
              <a:rPr lang="ja-JP" altLang="en-US"/>
              <a:t>缺点</a:t>
            </a:r>
            <a:r>
              <a:rPr lang="zh-CN" altLang="en-US" dirty="0"/>
              <a:t>：</a:t>
            </a:r>
            <a:endParaRPr lang="en-US" altLang="zh-CN" dirty="0"/>
          </a:p>
          <a:p>
            <a:pPr lvl="2"/>
            <a:r>
              <a:rPr lang="ja-JP" altLang="en-US"/>
              <a:t>总是需要</a:t>
            </a:r>
            <a:r>
              <a:rPr lang="zh-CN" altLang="en-US" dirty="0"/>
              <a:t> </a:t>
            </a:r>
            <a:r>
              <a:rPr lang="en-US" dirty="0"/>
              <a:t>Python</a:t>
            </a:r>
            <a:r>
              <a:rPr lang="zh-CN" altLang="en-US" dirty="0"/>
              <a:t> </a:t>
            </a:r>
            <a:r>
              <a:rPr lang="ja-JP" altLang="en-US"/>
              <a:t>编译</a:t>
            </a:r>
            <a:r>
              <a:rPr lang="zh-CN" altLang="en-US" dirty="0"/>
              <a:t>，</a:t>
            </a:r>
            <a:r>
              <a:rPr lang="ja-JP" altLang="en-US"/>
              <a:t>难以部署模型</a:t>
            </a:r>
            <a:r>
              <a:rPr lang="zh-CN" altLang="en-US" dirty="0"/>
              <a:t>：</a:t>
            </a:r>
            <a:endParaRPr lang="en-US" altLang="zh-CN" dirty="0"/>
          </a:p>
          <a:p>
            <a:pPr lvl="3"/>
            <a:r>
              <a:rPr lang="ja-JP" altLang="en-US"/>
              <a:t>例如</a:t>
            </a:r>
            <a:r>
              <a:rPr lang="zh-CN" altLang="en-US" dirty="0"/>
              <a:t>：</a:t>
            </a:r>
            <a:r>
              <a:rPr lang="ja-JP" altLang="en-US"/>
              <a:t>智能手机</a:t>
            </a:r>
          </a:p>
          <a:p>
            <a:pPr lvl="2"/>
            <a:r>
              <a:rPr lang="ja-JP" altLang="en-US"/>
              <a:t>性能问题</a:t>
            </a:r>
            <a:endParaRPr dirty="0"/>
          </a:p>
        </p:txBody>
      </p:sp>
      <p:sp>
        <p:nvSpPr>
          <p:cNvPr id="193" name="a = 1…"/>
          <p:cNvSpPr txBox="1"/>
          <p:nvPr/>
        </p:nvSpPr>
        <p:spPr>
          <a:xfrm>
            <a:off x="6589218" y="1515108"/>
            <a:ext cx="1480430" cy="142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lnSpc>
                <a:spcPts val="4100"/>
              </a:lnSpc>
              <a:defRPr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>
              <a:lnSpc>
                <a:spcPts val="4100"/>
              </a:lnSpc>
              <a:defRPr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a </a:t>
            </a:r>
            <a:r>
              <a:rPr>
                <a:solidFill>
                  <a:srgbClr val="D73A49"/>
                </a:solidFill>
              </a:rPr>
              <a:t>=</a:t>
            </a:r>
            <a:r>
              <a:t> </a:t>
            </a:r>
            <a:r>
              <a:rPr>
                <a:solidFill>
                  <a:srgbClr val="005CC5"/>
                </a:solidFill>
              </a:rPr>
              <a:t>1</a:t>
            </a:r>
          </a:p>
          <a:p>
            <a:pPr>
              <a:lnSpc>
                <a:spcPts val="4100"/>
              </a:lnSpc>
              <a:defRPr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b </a:t>
            </a:r>
            <a:r>
              <a:rPr>
                <a:solidFill>
                  <a:srgbClr val="D73A49"/>
                </a:solidFill>
              </a:rPr>
              <a:t>=</a:t>
            </a:r>
            <a:r>
              <a:t> </a:t>
            </a:r>
            <a:r>
              <a:rPr>
                <a:solidFill>
                  <a:srgbClr val="005CC5"/>
                </a:solidFill>
              </a:rPr>
              <a:t>2</a:t>
            </a:r>
          </a:p>
          <a:p>
            <a:pPr>
              <a:lnSpc>
                <a:spcPts val="4100"/>
              </a:lnSpc>
              <a:defRPr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c </a:t>
            </a:r>
            <a:r>
              <a:rPr>
                <a:solidFill>
                  <a:srgbClr val="D73A49"/>
                </a:solidFill>
              </a:rPr>
              <a:t>=</a:t>
            </a:r>
            <a:r>
              <a:t> a </a:t>
            </a:r>
            <a:r>
              <a:rPr>
                <a:solidFill>
                  <a:srgbClr val="D73A49"/>
                </a:solidFill>
              </a:rPr>
              <a:t>+</a:t>
            </a:r>
            <a:r>
              <a:t> b</a:t>
            </a:r>
          </a:p>
        </p:txBody>
      </p:sp>
      <p:sp>
        <p:nvSpPr>
          <p:cNvPr id="194" name="Interpreter compiles into bytecode, then execute on virtual machine"/>
          <p:cNvSpPr/>
          <p:nvPr/>
        </p:nvSpPr>
        <p:spPr>
          <a:xfrm>
            <a:off x="5961260" y="457200"/>
            <a:ext cx="2394745" cy="1317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73" y="0"/>
                </a:moveTo>
                <a:cubicBezTo>
                  <a:pt x="256" y="0"/>
                  <a:pt x="0" y="384"/>
                  <a:pt x="0" y="857"/>
                </a:cubicBezTo>
                <a:lnTo>
                  <a:pt x="0" y="16286"/>
                </a:lnTo>
                <a:cubicBezTo>
                  <a:pt x="0" y="16759"/>
                  <a:pt x="256" y="17143"/>
                  <a:pt x="573" y="17143"/>
                </a:cubicBezTo>
                <a:lnTo>
                  <a:pt x="8409" y="17143"/>
                </a:lnTo>
                <a:lnTo>
                  <a:pt x="9551" y="21600"/>
                </a:lnTo>
                <a:lnTo>
                  <a:pt x="10696" y="17143"/>
                </a:lnTo>
                <a:lnTo>
                  <a:pt x="21027" y="17143"/>
                </a:lnTo>
                <a:cubicBezTo>
                  <a:pt x="21344" y="17143"/>
                  <a:pt x="21600" y="16759"/>
                  <a:pt x="21600" y="16286"/>
                </a:cubicBezTo>
                <a:lnTo>
                  <a:pt x="21600" y="857"/>
                </a:lnTo>
                <a:cubicBezTo>
                  <a:pt x="21600" y="384"/>
                  <a:pt x="21344" y="0"/>
                  <a:pt x="21027" y="0"/>
                </a:cubicBezTo>
                <a:lnTo>
                  <a:pt x="573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t"/>
          <a:lstStyle>
            <a:lvl1pPr>
              <a:spcBef>
                <a:spcPts val="900"/>
              </a:spcBef>
              <a:defRPr sz="20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解释器编译成字节码，然后在虚拟机上执行</a:t>
            </a:r>
            <a:endParaRPr dirty="0"/>
          </a:p>
        </p:txBody>
      </p:sp>
      <p:sp>
        <p:nvSpPr>
          <p:cNvPr id="195" name="3 calls in total"/>
          <p:cNvSpPr/>
          <p:nvPr/>
        </p:nvSpPr>
        <p:spPr>
          <a:xfrm>
            <a:off x="6406459" y="3658350"/>
            <a:ext cx="1357313" cy="7155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72" y="0"/>
                </a:moveTo>
                <a:lnTo>
                  <a:pt x="10440" y="6569"/>
                </a:lnTo>
                <a:lnTo>
                  <a:pt x="1238" y="6569"/>
                </a:lnTo>
                <a:cubicBezTo>
                  <a:pt x="555" y="6569"/>
                  <a:pt x="0" y="7223"/>
                  <a:pt x="0" y="8030"/>
                </a:cubicBezTo>
                <a:lnTo>
                  <a:pt x="0" y="20146"/>
                </a:lnTo>
                <a:cubicBezTo>
                  <a:pt x="0" y="20953"/>
                  <a:pt x="555" y="21600"/>
                  <a:pt x="1238" y="21600"/>
                </a:cubicBezTo>
                <a:lnTo>
                  <a:pt x="20362" y="21600"/>
                </a:lnTo>
                <a:cubicBezTo>
                  <a:pt x="21045" y="21600"/>
                  <a:pt x="21600" y="20953"/>
                  <a:pt x="21600" y="20146"/>
                </a:cubicBezTo>
                <a:lnTo>
                  <a:pt x="21600" y="8030"/>
                </a:lnTo>
                <a:cubicBezTo>
                  <a:pt x="21600" y="7223"/>
                  <a:pt x="21045" y="6569"/>
                  <a:pt x="20362" y="6569"/>
                </a:cubicBezTo>
                <a:lnTo>
                  <a:pt x="15297" y="6569"/>
                </a:lnTo>
                <a:lnTo>
                  <a:pt x="12872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b"/>
          <a:lstStyle>
            <a:lvl1pPr>
              <a:spcBef>
                <a:spcPts val="900"/>
              </a:spcBef>
              <a:defRPr sz="2000">
                <a:solidFill>
                  <a:srgbClr val="FFFFFF"/>
                </a:solidFill>
              </a:defRPr>
            </a:lvl1pPr>
          </a:lstStyle>
          <a:p>
            <a:r>
              <a:rPr dirty="0"/>
              <a:t>3 </a:t>
            </a:r>
            <a:r>
              <a:rPr lang="ja-JP" altLang="en-US"/>
              <a:t>次执行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ymbolic Programm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符号式编程</a:t>
            </a:r>
            <a:endParaRPr dirty="0"/>
          </a:p>
        </p:txBody>
      </p:sp>
      <p:sp>
        <p:nvSpPr>
          <p:cNvPr id="198" name="Define the program first, feed with data to execute later…"/>
          <p:cNvSpPr txBox="1">
            <a:spLocks noGrp="1"/>
          </p:cNvSpPr>
          <p:nvPr>
            <p:ph type="body" sz="half" idx="1"/>
          </p:nvPr>
        </p:nvSpPr>
        <p:spPr>
          <a:xfrm>
            <a:off x="340592" y="1009331"/>
            <a:ext cx="4281470" cy="355392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ja-JP" altLang="en-US"/>
              <a:t>首先定义程序，输入数据以便稍后执行</a:t>
            </a:r>
          </a:p>
          <a:p>
            <a:r>
              <a:rPr lang="ja-JP" altLang="en-US"/>
              <a:t>数学，</a:t>
            </a:r>
            <a:r>
              <a:rPr lang="en-US" dirty="0"/>
              <a:t>SQL，......</a:t>
            </a:r>
          </a:p>
          <a:p>
            <a:r>
              <a:rPr lang="ja-JP" altLang="en-US"/>
              <a:t>优点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ja-JP" altLang="en-US"/>
              <a:t>易于优化</a:t>
            </a:r>
            <a:endParaRPr lang="en-US" altLang="ja-JP" dirty="0"/>
          </a:p>
          <a:p>
            <a:pPr lvl="1"/>
            <a:r>
              <a:rPr lang="ja-JP" altLang="en-US"/>
              <a:t>前端开销少</a:t>
            </a:r>
            <a:endParaRPr lang="en-US" altLang="ja-JP" dirty="0"/>
          </a:p>
          <a:p>
            <a:pPr lvl="1"/>
            <a:r>
              <a:rPr lang="ja-JP" altLang="en-US"/>
              <a:t>通用型高</a:t>
            </a:r>
          </a:p>
          <a:p>
            <a:r>
              <a:rPr lang="ja-JP" altLang="en-US"/>
              <a:t>缺点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ja-JP" altLang="en-US"/>
              <a:t>很难用</a:t>
            </a:r>
            <a:endParaRPr dirty="0"/>
          </a:p>
        </p:txBody>
      </p:sp>
      <p:sp>
        <p:nvSpPr>
          <p:cNvPr id="199" name="expr = &quot;c = a + b&quot;…"/>
          <p:cNvSpPr txBox="1"/>
          <p:nvPr/>
        </p:nvSpPr>
        <p:spPr>
          <a:xfrm>
            <a:off x="5589979" y="1707895"/>
            <a:ext cx="2989176" cy="142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lnSpc>
                <a:spcPts val="4100"/>
              </a:lnSpc>
              <a:defRPr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>
              <a:lnSpc>
                <a:spcPts val="4100"/>
              </a:lnSpc>
              <a:defRPr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e</a:t>
            </a:r>
            <a:r>
              <a:rPr>
                <a:solidFill>
                  <a:srgbClr val="24292E"/>
                </a:solidFill>
              </a:rPr>
              <a:t>xpr </a:t>
            </a:r>
            <a:r>
              <a:rPr>
                <a:solidFill>
                  <a:srgbClr val="D73A49"/>
                </a:solidFill>
              </a:rPr>
              <a:t>=</a:t>
            </a:r>
            <a:r>
              <a:rPr>
                <a:solidFill>
                  <a:srgbClr val="24292E"/>
                </a:solidFill>
              </a:rPr>
              <a:t> </a:t>
            </a:r>
            <a:r>
              <a:t>"c = a + b"</a:t>
            </a:r>
          </a:p>
          <a:p>
            <a:pPr>
              <a:lnSpc>
                <a:spcPts val="4100"/>
              </a:lnSpc>
              <a:defRPr>
                <a:solidFill>
                  <a:srgbClr val="005CC5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exec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D73A49"/>
                </a:solidFill>
              </a:rPr>
              <a:t>=</a:t>
            </a:r>
            <a:r>
              <a:rPr>
                <a:solidFill>
                  <a:srgbClr val="24292E"/>
                </a:solidFill>
              </a:rPr>
              <a:t> </a:t>
            </a:r>
            <a:r>
              <a:t>compile</a:t>
            </a:r>
            <a:r>
              <a:rPr>
                <a:solidFill>
                  <a:srgbClr val="24292E"/>
                </a:solidFill>
              </a:rPr>
              <a:t>(expr)</a:t>
            </a:r>
          </a:p>
          <a:p>
            <a:pPr>
              <a:lnSpc>
                <a:spcPts val="4100"/>
              </a:lnSpc>
              <a:defRPr>
                <a:solidFill>
                  <a:srgbClr val="005CC5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exec</a:t>
            </a: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E36209"/>
                </a:solidFill>
              </a:rPr>
              <a:t>a</a:t>
            </a:r>
            <a:r>
              <a:rPr>
                <a:solidFill>
                  <a:srgbClr val="D73A49"/>
                </a:solidFill>
              </a:rPr>
              <a:t>=</a:t>
            </a:r>
            <a:r>
              <a:t>1</a:t>
            </a:r>
            <a:r>
              <a:rPr>
                <a:solidFill>
                  <a:srgbClr val="24292E"/>
                </a:solidFill>
              </a:rPr>
              <a:t>, </a:t>
            </a:r>
            <a:r>
              <a:rPr>
                <a:solidFill>
                  <a:srgbClr val="E36209"/>
                </a:solidFill>
              </a:rPr>
              <a:t>b</a:t>
            </a:r>
            <a:r>
              <a:rPr>
                <a:solidFill>
                  <a:srgbClr val="D73A49"/>
                </a:solidFill>
              </a:rPr>
              <a:t>=</a:t>
            </a:r>
            <a:r>
              <a:t>2</a:t>
            </a:r>
            <a:r>
              <a:rPr>
                <a:solidFill>
                  <a:srgbClr val="24292E"/>
                </a:solidFill>
              </a:rPr>
              <a:t>)</a:t>
            </a:r>
          </a:p>
        </p:txBody>
      </p:sp>
      <p:sp>
        <p:nvSpPr>
          <p:cNvPr id="200" name="Know the whole program, easy to optimize"/>
          <p:cNvSpPr/>
          <p:nvPr/>
        </p:nvSpPr>
        <p:spPr>
          <a:xfrm>
            <a:off x="6278880" y="929640"/>
            <a:ext cx="2159748" cy="10514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73" y="0"/>
                </a:moveTo>
                <a:cubicBezTo>
                  <a:pt x="256" y="0"/>
                  <a:pt x="0" y="472"/>
                  <a:pt x="0" y="1055"/>
                </a:cubicBezTo>
                <a:lnTo>
                  <a:pt x="0" y="15055"/>
                </a:lnTo>
                <a:cubicBezTo>
                  <a:pt x="0" y="15637"/>
                  <a:pt x="256" y="16109"/>
                  <a:pt x="573" y="16109"/>
                </a:cubicBezTo>
                <a:lnTo>
                  <a:pt x="8405" y="16109"/>
                </a:lnTo>
                <a:lnTo>
                  <a:pt x="9551" y="21600"/>
                </a:lnTo>
                <a:lnTo>
                  <a:pt x="10700" y="16109"/>
                </a:lnTo>
                <a:lnTo>
                  <a:pt x="21027" y="16109"/>
                </a:lnTo>
                <a:cubicBezTo>
                  <a:pt x="21344" y="16109"/>
                  <a:pt x="21600" y="15637"/>
                  <a:pt x="21600" y="15055"/>
                </a:cubicBezTo>
                <a:lnTo>
                  <a:pt x="21600" y="1055"/>
                </a:lnTo>
                <a:cubicBezTo>
                  <a:pt x="21600" y="472"/>
                  <a:pt x="21344" y="0"/>
                  <a:pt x="21027" y="0"/>
                </a:cubicBezTo>
                <a:lnTo>
                  <a:pt x="573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t"/>
          <a:lstStyle>
            <a:lvl1pPr algn="ctr">
              <a:spcBef>
                <a:spcPts val="900"/>
              </a:spcBef>
              <a:defRPr sz="20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了解整个程序，</a:t>
            </a:r>
            <a:endParaRPr lang="en-US" altLang="ja-JP" dirty="0"/>
          </a:p>
          <a:p>
            <a:r>
              <a:rPr lang="ja-JP" altLang="en-US"/>
              <a:t>易于优化</a:t>
            </a:r>
            <a:endParaRPr dirty="0"/>
          </a:p>
        </p:txBody>
      </p:sp>
      <p:sp>
        <p:nvSpPr>
          <p:cNvPr id="201" name="May be used without Python interpreter"/>
          <p:cNvSpPr/>
          <p:nvPr/>
        </p:nvSpPr>
        <p:spPr>
          <a:xfrm>
            <a:off x="2910320" y="2933700"/>
            <a:ext cx="2690813" cy="122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7723" y="8101"/>
                </a:lnTo>
                <a:lnTo>
                  <a:pt x="510" y="8101"/>
                </a:lnTo>
                <a:cubicBezTo>
                  <a:pt x="228" y="8101"/>
                  <a:pt x="0" y="8472"/>
                  <a:pt x="0" y="8928"/>
                </a:cubicBezTo>
                <a:lnTo>
                  <a:pt x="0" y="20773"/>
                </a:lnTo>
                <a:cubicBezTo>
                  <a:pt x="0" y="21230"/>
                  <a:pt x="228" y="21600"/>
                  <a:pt x="510" y="21600"/>
                </a:cubicBezTo>
                <a:lnTo>
                  <a:pt x="18714" y="21600"/>
                </a:lnTo>
                <a:cubicBezTo>
                  <a:pt x="18995" y="21600"/>
                  <a:pt x="19223" y="21230"/>
                  <a:pt x="19223" y="20773"/>
                </a:cubicBezTo>
                <a:lnTo>
                  <a:pt x="19223" y="12191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b"/>
          <a:lstStyle>
            <a:lvl1pPr algn="ctr">
              <a:spcBef>
                <a:spcPts val="900"/>
              </a:spcBef>
              <a:defRPr sz="2000">
                <a:solidFill>
                  <a:srgbClr val="FFFFFF"/>
                </a:solidFill>
              </a:defRPr>
            </a:lvl1pPr>
          </a:lstStyle>
          <a:p>
            <a:pPr algn="l"/>
            <a:r>
              <a:rPr lang="ja-JP" altLang="en-US"/>
              <a:t>可以在没有</a:t>
            </a:r>
            <a:r>
              <a:rPr lang="en-US" dirty="0"/>
              <a:t>Python</a:t>
            </a:r>
          </a:p>
          <a:p>
            <a:pPr algn="l"/>
            <a:r>
              <a:rPr lang="ja-JP" altLang="en-US"/>
              <a:t>编译器的情况下使用</a:t>
            </a:r>
            <a:endParaRPr dirty="0"/>
          </a:p>
        </p:txBody>
      </p:sp>
      <p:sp>
        <p:nvSpPr>
          <p:cNvPr id="202" name="Single call"/>
          <p:cNvSpPr/>
          <p:nvPr/>
        </p:nvSpPr>
        <p:spPr>
          <a:xfrm>
            <a:off x="5601133" y="3822249"/>
            <a:ext cx="2394745" cy="778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27" y="0"/>
                </a:moveTo>
                <a:lnTo>
                  <a:pt x="2781" y="8984"/>
                </a:lnTo>
                <a:lnTo>
                  <a:pt x="573" y="8984"/>
                </a:lnTo>
                <a:cubicBezTo>
                  <a:pt x="256" y="8984"/>
                  <a:pt x="0" y="9456"/>
                  <a:pt x="0" y="10039"/>
                </a:cubicBezTo>
                <a:lnTo>
                  <a:pt x="0" y="20545"/>
                </a:lnTo>
                <a:cubicBezTo>
                  <a:pt x="0" y="21128"/>
                  <a:pt x="256" y="21600"/>
                  <a:pt x="573" y="21600"/>
                </a:cubicBezTo>
                <a:lnTo>
                  <a:pt x="21027" y="21600"/>
                </a:lnTo>
                <a:cubicBezTo>
                  <a:pt x="21344" y="21600"/>
                  <a:pt x="21600" y="21128"/>
                  <a:pt x="21600" y="20545"/>
                </a:cubicBezTo>
                <a:lnTo>
                  <a:pt x="21600" y="10039"/>
                </a:lnTo>
                <a:cubicBezTo>
                  <a:pt x="21600" y="9456"/>
                  <a:pt x="21344" y="8984"/>
                  <a:pt x="21027" y="8984"/>
                </a:cubicBezTo>
                <a:lnTo>
                  <a:pt x="5076" y="8984"/>
                </a:lnTo>
                <a:lnTo>
                  <a:pt x="3927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b"/>
          <a:lstStyle>
            <a:lvl1pPr algn="ctr">
              <a:spcBef>
                <a:spcPts val="900"/>
              </a:spcBef>
              <a:defRPr sz="200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单次执行</a:t>
            </a: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Hybridization in Glu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Gluon</a:t>
            </a:r>
            <a:r>
              <a:rPr lang="zh-CN" altLang="en-US" dirty="0"/>
              <a:t> </a:t>
            </a:r>
            <a:r>
              <a:rPr lang="ja-JP" altLang="en-US"/>
              <a:t>中的混合编程</a:t>
            </a:r>
            <a:endParaRPr dirty="0"/>
          </a:p>
        </p:txBody>
      </p:sp>
      <p:sp>
        <p:nvSpPr>
          <p:cNvPr id="205" name="Define a model through nn.HybridSequential or nn.HybridBlock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7980135" cy="35539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通过</a:t>
            </a:r>
            <a:r>
              <a:rPr lang="zh-CN" altLang="en-US" dirty="0"/>
              <a:t> </a:t>
            </a:r>
            <a:r>
              <a:rPr lang="en-US" dirty="0" err="1"/>
              <a:t>nn.HybridSequential</a:t>
            </a:r>
            <a:r>
              <a:rPr lang="zh-CN" altLang="en-US" dirty="0"/>
              <a:t> </a:t>
            </a:r>
            <a:r>
              <a:rPr lang="ja-JP" altLang="en-US"/>
              <a:t>或</a:t>
            </a:r>
            <a:r>
              <a:rPr lang="zh-CN" altLang="en-US" dirty="0"/>
              <a:t> </a:t>
            </a:r>
            <a:r>
              <a:rPr lang="en-US" dirty="0" err="1"/>
              <a:t>nn.HybridBlock</a:t>
            </a:r>
            <a:r>
              <a:rPr lang="zh-CN" altLang="en-US" dirty="0"/>
              <a:t> </a:t>
            </a:r>
            <a:r>
              <a:rPr lang="ja-JP" altLang="en-US"/>
              <a:t>定义模型</a:t>
            </a:r>
          </a:p>
          <a:p>
            <a:r>
              <a:rPr lang="ja-JP" altLang="en-US"/>
              <a:t>调用</a:t>
            </a:r>
            <a:r>
              <a:rPr lang="zh-CN" altLang="en-US" dirty="0"/>
              <a:t> </a:t>
            </a:r>
            <a:r>
              <a:rPr lang="en-US" altLang="ja-JP" dirty="0"/>
              <a:t>.</a:t>
            </a:r>
            <a:r>
              <a:rPr lang="en-US" dirty="0"/>
              <a:t>hybridize</a:t>
            </a:r>
            <a:r>
              <a:rPr lang="en-US" altLang="zh-CN" dirty="0"/>
              <a:t>()</a:t>
            </a:r>
            <a:r>
              <a:rPr lang="zh-CN" altLang="en-US" dirty="0"/>
              <a:t> </a:t>
            </a:r>
            <a:r>
              <a:rPr lang="ja-JP" altLang="en-US"/>
              <a:t>从命令式执行切换到符号式执行</a:t>
            </a:r>
            <a:endParaRPr dirty="0"/>
          </a:p>
        </p:txBody>
      </p:sp>
      <p:sp>
        <p:nvSpPr>
          <p:cNvPr id="206" name="net = nn.HybridSequential()…"/>
          <p:cNvSpPr txBox="1"/>
          <p:nvPr/>
        </p:nvSpPr>
        <p:spPr>
          <a:xfrm>
            <a:off x="661171" y="2309172"/>
            <a:ext cx="4921150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ts val="3800"/>
              </a:lnSpc>
              <a:defRPr sz="150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net </a:t>
            </a:r>
            <a:r>
              <a:rPr dirty="0">
                <a:solidFill>
                  <a:srgbClr val="D73A49"/>
                </a:solidFill>
              </a:rPr>
              <a:t>=</a:t>
            </a:r>
            <a:r>
              <a:rPr dirty="0">
                <a:solidFill>
                  <a:srgbClr val="24292E"/>
                </a:solidFill>
              </a:rPr>
              <a:t> </a:t>
            </a:r>
            <a:r>
              <a:rPr dirty="0" err="1">
                <a:solidFill>
                  <a:srgbClr val="24292E"/>
                </a:solidFill>
              </a:rPr>
              <a:t>nn.HybridSequential</a:t>
            </a:r>
            <a:r>
              <a:rPr dirty="0">
                <a:solidFill>
                  <a:srgbClr val="24292E"/>
                </a:solidFill>
              </a:rPr>
              <a:t>()</a:t>
            </a:r>
          </a:p>
          <a:p>
            <a:pPr>
              <a:lnSpc>
                <a:spcPts val="3800"/>
              </a:lnSpc>
              <a:defRPr sz="15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 err="1"/>
              <a:t>net.add</a:t>
            </a:r>
            <a:r>
              <a:rPr dirty="0"/>
              <a:t>(</a:t>
            </a:r>
            <a:r>
              <a:rPr dirty="0" err="1"/>
              <a:t>nn.Dense</a:t>
            </a:r>
            <a:r>
              <a:rPr dirty="0"/>
              <a:t>(</a:t>
            </a:r>
            <a:r>
              <a:rPr dirty="0">
                <a:solidFill>
                  <a:srgbClr val="005CC5"/>
                </a:solidFill>
              </a:rPr>
              <a:t>256</a:t>
            </a:r>
            <a:r>
              <a:rPr dirty="0"/>
              <a:t>, </a:t>
            </a:r>
            <a:r>
              <a:rPr dirty="0">
                <a:solidFill>
                  <a:srgbClr val="E36209"/>
                </a:solidFill>
              </a:rPr>
              <a:t>activation</a:t>
            </a:r>
            <a:r>
              <a:rPr dirty="0">
                <a:solidFill>
                  <a:srgbClr val="D73A49"/>
                </a:solidFill>
              </a:rPr>
              <a:t>=</a:t>
            </a:r>
            <a:r>
              <a:rPr dirty="0">
                <a:solidFill>
                  <a:srgbClr val="032F62"/>
                </a:solidFill>
              </a:rPr>
              <a:t>'</a:t>
            </a:r>
            <a:r>
              <a:rPr dirty="0" err="1">
                <a:solidFill>
                  <a:srgbClr val="032F62"/>
                </a:solidFill>
              </a:rPr>
              <a:t>relu</a:t>
            </a:r>
            <a:r>
              <a:rPr dirty="0">
                <a:solidFill>
                  <a:srgbClr val="032F62"/>
                </a:solidFill>
              </a:rPr>
              <a:t>'</a:t>
            </a:r>
            <a:r>
              <a:rPr dirty="0"/>
              <a:t>),</a:t>
            </a:r>
          </a:p>
          <a:p>
            <a:pPr>
              <a:lnSpc>
                <a:spcPts val="3800"/>
              </a:lnSpc>
              <a:defRPr sz="15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    </a:t>
            </a:r>
            <a:r>
              <a:rPr dirty="0" err="1"/>
              <a:t>nn.Dense</a:t>
            </a:r>
            <a:r>
              <a:rPr dirty="0"/>
              <a:t>(</a:t>
            </a:r>
            <a:r>
              <a:rPr dirty="0">
                <a:solidFill>
                  <a:srgbClr val="005CC5"/>
                </a:solidFill>
              </a:rPr>
              <a:t>10</a:t>
            </a:r>
            <a:r>
              <a:rPr dirty="0"/>
              <a:t>))</a:t>
            </a:r>
          </a:p>
          <a:p>
            <a:pPr>
              <a:lnSpc>
                <a:spcPts val="3800"/>
              </a:lnSpc>
              <a:defRPr sz="15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 err="1"/>
              <a:t>net.hybridize</a:t>
            </a:r>
            <a:r>
              <a:rPr dirty="0"/>
              <a:t>()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Asynchronous…"/>
          <p:cNvSpPr txBox="1">
            <a:spLocks noGrp="1"/>
          </p:cNvSpPr>
          <p:nvPr>
            <p:ph type="title"/>
          </p:nvPr>
        </p:nvSpPr>
        <p:spPr>
          <a:xfrm>
            <a:off x="410164" y="1679140"/>
            <a:ext cx="3774497" cy="17852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 sz="4400"/>
              <a:t>异步计算</a:t>
            </a:r>
            <a:endParaRPr lang="en-US" altLang="ja-JP" sz="4400" dirty="0"/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215" y="1530940"/>
            <a:ext cx="4873039" cy="25122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Execute one-by-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一个接一个执行</a:t>
            </a:r>
            <a:endParaRPr dirty="0"/>
          </a:p>
          <a:p>
            <a:endParaRPr dirty="0"/>
          </a:p>
          <a:p>
            <a:endParaRPr dirty="0"/>
          </a:p>
          <a:p>
            <a:endParaRPr lang="en-US" dirty="0"/>
          </a:p>
          <a:p>
            <a:r>
              <a:rPr lang="ja-JP" altLang="en-US"/>
              <a:t>使用后端线程</a:t>
            </a:r>
            <a:endParaRPr dirty="0"/>
          </a:p>
        </p:txBody>
      </p:sp>
      <p:sp>
        <p:nvSpPr>
          <p:cNvPr id="212" name="Asynchronous Exec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异步计算</a:t>
            </a:r>
            <a:endParaRPr lang="en-US" altLang="ja-JP" dirty="0"/>
          </a:p>
        </p:txBody>
      </p:sp>
      <p:sp>
        <p:nvSpPr>
          <p:cNvPr id="213" name="a = 1…"/>
          <p:cNvSpPr txBox="1"/>
          <p:nvPr/>
        </p:nvSpPr>
        <p:spPr>
          <a:xfrm>
            <a:off x="6543869" y="1250209"/>
            <a:ext cx="1493420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>
              <a:defRPr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a </a:t>
            </a:r>
            <a:r>
              <a:rPr dirty="0">
                <a:solidFill>
                  <a:srgbClr val="D73A49"/>
                </a:solidFill>
              </a:rPr>
              <a:t>=</a:t>
            </a:r>
            <a:r>
              <a:rPr dirty="0"/>
              <a:t> </a:t>
            </a:r>
            <a:r>
              <a:rPr dirty="0">
                <a:solidFill>
                  <a:srgbClr val="005CC5"/>
                </a:solidFill>
              </a:rPr>
              <a:t>1</a:t>
            </a:r>
          </a:p>
          <a:p>
            <a:pPr>
              <a:defRPr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b </a:t>
            </a:r>
            <a:r>
              <a:rPr dirty="0">
                <a:solidFill>
                  <a:srgbClr val="D73A49"/>
                </a:solidFill>
              </a:rPr>
              <a:t>=</a:t>
            </a:r>
            <a:r>
              <a:rPr dirty="0"/>
              <a:t> </a:t>
            </a:r>
            <a:r>
              <a:rPr dirty="0">
                <a:solidFill>
                  <a:srgbClr val="005CC5"/>
                </a:solidFill>
              </a:rPr>
              <a:t>2</a:t>
            </a:r>
          </a:p>
          <a:p>
            <a:pPr>
              <a:defRPr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c </a:t>
            </a:r>
            <a:r>
              <a:rPr dirty="0">
                <a:solidFill>
                  <a:srgbClr val="D73A49"/>
                </a:solidFill>
              </a:rPr>
              <a:t>=</a:t>
            </a:r>
            <a:r>
              <a:rPr dirty="0"/>
              <a:t> a </a:t>
            </a:r>
            <a:r>
              <a:rPr dirty="0">
                <a:solidFill>
                  <a:srgbClr val="D73A49"/>
                </a:solidFill>
              </a:rPr>
              <a:t>+</a:t>
            </a:r>
            <a:r>
              <a:rPr dirty="0"/>
              <a:t> b</a:t>
            </a:r>
          </a:p>
          <a:p>
            <a:pPr>
              <a:defRPr>
                <a:solidFill>
                  <a:srgbClr val="005CC5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print</a:t>
            </a:r>
            <a:r>
              <a:rPr dirty="0">
                <a:solidFill>
                  <a:srgbClr val="24292E"/>
                </a:solidFill>
              </a:rPr>
              <a:t>(c)</a:t>
            </a:r>
          </a:p>
        </p:txBody>
      </p:sp>
      <p:sp>
        <p:nvSpPr>
          <p:cNvPr id="214" name="Rectangle"/>
          <p:cNvSpPr/>
          <p:nvPr/>
        </p:nvSpPr>
        <p:spPr>
          <a:xfrm>
            <a:off x="1196936" y="1622696"/>
            <a:ext cx="242917" cy="380642"/>
          </a:xfrm>
          <a:prstGeom prst="rect">
            <a:avLst/>
          </a:prstGeom>
          <a:solidFill>
            <a:schemeClr val="accent2">
              <a:lumOff val="10931"/>
            </a:schemeClr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215" name="a = 1"/>
          <p:cNvSpPr/>
          <p:nvPr/>
        </p:nvSpPr>
        <p:spPr>
          <a:xfrm>
            <a:off x="1473270" y="1622696"/>
            <a:ext cx="616280" cy="380642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lnSpc>
                <a:spcPts val="3400"/>
              </a:lnSpc>
              <a:defRPr sz="12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a </a:t>
            </a:r>
            <a:r>
              <a:rPr>
                <a:solidFill>
                  <a:srgbClr val="D73A49"/>
                </a:solidFill>
              </a:rPr>
              <a:t>=</a:t>
            </a:r>
            <a:r>
              <a:t> </a:t>
            </a:r>
            <a:r>
              <a:rPr>
                <a:solidFill>
                  <a:srgbClr val="005CC5"/>
                </a:solidFill>
              </a:rPr>
              <a:t>1</a:t>
            </a:r>
          </a:p>
        </p:txBody>
      </p:sp>
      <p:sp>
        <p:nvSpPr>
          <p:cNvPr id="216" name="Rectangle"/>
          <p:cNvSpPr/>
          <p:nvPr/>
        </p:nvSpPr>
        <p:spPr>
          <a:xfrm>
            <a:off x="2118342" y="1622696"/>
            <a:ext cx="242917" cy="380642"/>
          </a:xfrm>
          <a:prstGeom prst="rect">
            <a:avLst/>
          </a:prstGeom>
          <a:solidFill>
            <a:schemeClr val="accent2">
              <a:lumOff val="10931"/>
            </a:schemeClr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217" name="b = 2"/>
          <p:cNvSpPr/>
          <p:nvPr/>
        </p:nvSpPr>
        <p:spPr>
          <a:xfrm>
            <a:off x="2394676" y="1622696"/>
            <a:ext cx="616280" cy="380642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lnSpc>
                <a:spcPts val="3400"/>
              </a:lnSpc>
              <a:defRPr sz="12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b </a:t>
            </a:r>
            <a:r>
              <a:rPr>
                <a:solidFill>
                  <a:srgbClr val="D73A49"/>
                </a:solidFill>
              </a:rPr>
              <a:t>=</a:t>
            </a:r>
            <a:r>
              <a:t> </a:t>
            </a:r>
            <a:r>
              <a:rPr>
                <a:solidFill>
                  <a:srgbClr val="005CC5"/>
                </a:solidFill>
              </a:rPr>
              <a:t>2</a:t>
            </a:r>
          </a:p>
        </p:txBody>
      </p:sp>
      <p:sp>
        <p:nvSpPr>
          <p:cNvPr id="218" name="Rectangle"/>
          <p:cNvSpPr/>
          <p:nvPr/>
        </p:nvSpPr>
        <p:spPr>
          <a:xfrm>
            <a:off x="3045442" y="1622696"/>
            <a:ext cx="242917" cy="380642"/>
          </a:xfrm>
          <a:prstGeom prst="rect">
            <a:avLst/>
          </a:prstGeom>
          <a:solidFill>
            <a:schemeClr val="accent2">
              <a:lumOff val="10931"/>
            </a:schemeClr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219" name="c = a + b"/>
          <p:cNvSpPr/>
          <p:nvPr/>
        </p:nvSpPr>
        <p:spPr>
          <a:xfrm>
            <a:off x="3321777" y="1622696"/>
            <a:ext cx="1021011" cy="380642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lnSpc>
                <a:spcPts val="3400"/>
              </a:lnSpc>
              <a:defRPr sz="12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c </a:t>
            </a:r>
            <a:r>
              <a:rPr>
                <a:solidFill>
                  <a:srgbClr val="D73A49"/>
                </a:solidFill>
              </a:rPr>
              <a:t>=</a:t>
            </a:r>
            <a:r>
              <a:t> a </a:t>
            </a:r>
            <a:r>
              <a:rPr>
                <a:solidFill>
                  <a:srgbClr val="D73A49"/>
                </a:solidFill>
              </a:rPr>
              <a:t>+ </a:t>
            </a:r>
            <a:r>
              <a:t>b</a:t>
            </a:r>
          </a:p>
        </p:txBody>
      </p:sp>
      <p:sp>
        <p:nvSpPr>
          <p:cNvPr id="220" name="Rectangle"/>
          <p:cNvSpPr/>
          <p:nvPr/>
        </p:nvSpPr>
        <p:spPr>
          <a:xfrm>
            <a:off x="4381466" y="1622696"/>
            <a:ext cx="242917" cy="380642"/>
          </a:xfrm>
          <a:prstGeom prst="rect">
            <a:avLst/>
          </a:prstGeom>
          <a:solidFill>
            <a:schemeClr val="accent2">
              <a:lumOff val="10931"/>
            </a:schemeClr>
          </a:solidFill>
          <a:ln w="254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221" name="print(c)"/>
          <p:cNvSpPr/>
          <p:nvPr/>
        </p:nvSpPr>
        <p:spPr>
          <a:xfrm>
            <a:off x="4657800" y="1622696"/>
            <a:ext cx="947180" cy="380642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>
              <a:lnSpc>
                <a:spcPts val="2800"/>
              </a:lnSpc>
              <a:defRPr sz="1200">
                <a:solidFill>
                  <a:srgbClr val="005CC5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print</a:t>
            </a:r>
            <a:r>
              <a:rPr>
                <a:solidFill>
                  <a:srgbClr val="24292E"/>
                </a:solidFill>
              </a:rPr>
              <a:t>(c)</a:t>
            </a:r>
          </a:p>
        </p:txBody>
      </p:sp>
      <p:sp>
        <p:nvSpPr>
          <p:cNvPr id="222" name="System overhead"/>
          <p:cNvSpPr/>
          <p:nvPr/>
        </p:nvSpPr>
        <p:spPr>
          <a:xfrm>
            <a:off x="1042429" y="2036359"/>
            <a:ext cx="1677912" cy="5457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1" y="0"/>
                </a:moveTo>
                <a:lnTo>
                  <a:pt x="945" y="6001"/>
                </a:lnTo>
                <a:lnTo>
                  <a:pt x="573" y="6001"/>
                </a:lnTo>
                <a:cubicBezTo>
                  <a:pt x="256" y="6001"/>
                  <a:pt x="0" y="7126"/>
                  <a:pt x="0" y="8514"/>
                </a:cubicBezTo>
                <a:lnTo>
                  <a:pt x="0" y="19087"/>
                </a:lnTo>
                <a:cubicBezTo>
                  <a:pt x="0" y="20475"/>
                  <a:pt x="256" y="21600"/>
                  <a:pt x="573" y="21600"/>
                </a:cubicBezTo>
                <a:lnTo>
                  <a:pt x="21027" y="21600"/>
                </a:lnTo>
                <a:cubicBezTo>
                  <a:pt x="21344" y="21600"/>
                  <a:pt x="21600" y="20475"/>
                  <a:pt x="21600" y="19087"/>
                </a:cubicBezTo>
                <a:lnTo>
                  <a:pt x="21600" y="8514"/>
                </a:lnTo>
                <a:cubicBezTo>
                  <a:pt x="21600" y="7126"/>
                  <a:pt x="21344" y="6001"/>
                  <a:pt x="21027" y="6001"/>
                </a:cubicBezTo>
                <a:lnTo>
                  <a:pt x="3236" y="6001"/>
                </a:lnTo>
                <a:lnTo>
                  <a:pt x="2091" y="0"/>
                </a:lnTo>
                <a:close/>
              </a:path>
            </a:pathLst>
          </a:custGeom>
          <a:solidFill>
            <a:schemeClr val="accent2">
              <a:lumOff val="10931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b"/>
          <a:lstStyle>
            <a:lvl1pPr algn="ctr">
              <a:spcBef>
                <a:spcPts val="900"/>
              </a:spcBef>
              <a:defRPr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系统开销</a:t>
            </a:r>
            <a:endParaRPr dirty="0"/>
          </a:p>
        </p:txBody>
      </p:sp>
      <p:sp>
        <p:nvSpPr>
          <p:cNvPr id="223" name="Rectangle"/>
          <p:cNvSpPr/>
          <p:nvPr/>
        </p:nvSpPr>
        <p:spPr>
          <a:xfrm>
            <a:off x="3408900" y="3431116"/>
            <a:ext cx="242917" cy="381001"/>
          </a:xfrm>
          <a:prstGeom prst="rect">
            <a:avLst/>
          </a:prstGeom>
          <a:solidFill>
            <a:schemeClr val="accent2">
              <a:lumOff val="10931"/>
            </a:schemeClr>
          </a:solidFill>
          <a:ln w="25400">
            <a:solidFill>
              <a:schemeClr val="accent2">
                <a:lumOff val="10931"/>
              </a:schemeClr>
            </a:solidFill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224" name="Rectangle"/>
          <p:cNvSpPr/>
          <p:nvPr/>
        </p:nvSpPr>
        <p:spPr>
          <a:xfrm>
            <a:off x="3682606" y="3431116"/>
            <a:ext cx="242917" cy="381001"/>
          </a:xfrm>
          <a:prstGeom prst="rect">
            <a:avLst/>
          </a:prstGeom>
          <a:solidFill>
            <a:schemeClr val="accent2">
              <a:lumOff val="10931"/>
            </a:schemeClr>
          </a:solidFill>
          <a:ln w="25400">
            <a:solidFill>
              <a:schemeClr val="accent2">
                <a:lumOff val="10931"/>
              </a:schemeClr>
            </a:solidFill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225" name="Rectangle"/>
          <p:cNvSpPr/>
          <p:nvPr/>
        </p:nvSpPr>
        <p:spPr>
          <a:xfrm>
            <a:off x="3962007" y="3431116"/>
            <a:ext cx="242916" cy="381001"/>
          </a:xfrm>
          <a:prstGeom prst="rect">
            <a:avLst/>
          </a:prstGeom>
          <a:solidFill>
            <a:schemeClr val="accent2">
              <a:lumOff val="10931"/>
            </a:schemeClr>
          </a:solidFill>
          <a:ln w="25400">
            <a:solidFill>
              <a:schemeClr val="accent2">
                <a:lumOff val="10931"/>
              </a:schemeClr>
            </a:solidFill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226" name="Rectangle"/>
          <p:cNvSpPr/>
          <p:nvPr/>
        </p:nvSpPr>
        <p:spPr>
          <a:xfrm>
            <a:off x="4243930" y="3431116"/>
            <a:ext cx="242917" cy="381001"/>
          </a:xfrm>
          <a:prstGeom prst="rect">
            <a:avLst/>
          </a:prstGeom>
          <a:solidFill>
            <a:schemeClr val="accent2">
              <a:lumOff val="10931"/>
            </a:schemeClr>
          </a:solidFill>
          <a:ln w="25400">
            <a:solidFill>
              <a:schemeClr val="accent2">
                <a:lumOff val="10931"/>
              </a:schemeClr>
            </a:solidFill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chemeClr val="accent2"/>
                </a:solidFill>
              </a:defRPr>
            </a:pPr>
            <a:endParaRPr/>
          </a:p>
        </p:txBody>
      </p:sp>
      <p:sp>
        <p:nvSpPr>
          <p:cNvPr id="227" name="a = 1"/>
          <p:cNvSpPr/>
          <p:nvPr/>
        </p:nvSpPr>
        <p:spPr>
          <a:xfrm>
            <a:off x="3705776" y="4265249"/>
            <a:ext cx="616279" cy="381001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lnSpc>
                <a:spcPts val="3400"/>
              </a:lnSpc>
              <a:defRPr sz="12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a </a:t>
            </a:r>
            <a:r>
              <a:rPr>
                <a:solidFill>
                  <a:srgbClr val="D73A49"/>
                </a:solidFill>
              </a:rPr>
              <a:t>=</a:t>
            </a:r>
            <a:r>
              <a:t> </a:t>
            </a:r>
            <a:r>
              <a:rPr>
                <a:solidFill>
                  <a:srgbClr val="005CC5"/>
                </a:solidFill>
              </a:rPr>
              <a:t>1</a:t>
            </a:r>
          </a:p>
        </p:txBody>
      </p:sp>
      <p:sp>
        <p:nvSpPr>
          <p:cNvPr id="228" name="b = 2"/>
          <p:cNvSpPr/>
          <p:nvPr/>
        </p:nvSpPr>
        <p:spPr>
          <a:xfrm>
            <a:off x="4326615" y="4265249"/>
            <a:ext cx="616280" cy="381001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lnSpc>
                <a:spcPts val="3400"/>
              </a:lnSpc>
              <a:defRPr sz="12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b </a:t>
            </a:r>
            <a:r>
              <a:rPr>
                <a:solidFill>
                  <a:srgbClr val="D73A49"/>
                </a:solidFill>
              </a:rPr>
              <a:t>=</a:t>
            </a:r>
            <a:r>
              <a:t> </a:t>
            </a:r>
            <a:r>
              <a:rPr>
                <a:solidFill>
                  <a:srgbClr val="005CC5"/>
                </a:solidFill>
              </a:rPr>
              <a:t>2</a:t>
            </a:r>
          </a:p>
        </p:txBody>
      </p:sp>
      <p:sp>
        <p:nvSpPr>
          <p:cNvPr id="229" name="c = a + b"/>
          <p:cNvSpPr/>
          <p:nvPr/>
        </p:nvSpPr>
        <p:spPr>
          <a:xfrm>
            <a:off x="4953148" y="4265249"/>
            <a:ext cx="1021011" cy="381001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lnSpc>
                <a:spcPts val="3400"/>
              </a:lnSpc>
              <a:defRPr sz="12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c </a:t>
            </a:r>
            <a:r>
              <a:rPr>
                <a:solidFill>
                  <a:srgbClr val="D73A49"/>
                </a:solidFill>
              </a:rPr>
              <a:t>=</a:t>
            </a:r>
            <a:r>
              <a:t> a </a:t>
            </a:r>
            <a:r>
              <a:rPr>
                <a:solidFill>
                  <a:srgbClr val="D73A49"/>
                </a:solidFill>
              </a:rPr>
              <a:t>+ </a:t>
            </a:r>
            <a:r>
              <a:t>b</a:t>
            </a:r>
          </a:p>
        </p:txBody>
      </p:sp>
      <p:sp>
        <p:nvSpPr>
          <p:cNvPr id="230" name="print(c)"/>
          <p:cNvSpPr/>
          <p:nvPr/>
        </p:nvSpPr>
        <p:spPr>
          <a:xfrm>
            <a:off x="5970570" y="3431116"/>
            <a:ext cx="947179" cy="381001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>
              <a:lnSpc>
                <a:spcPts val="2800"/>
              </a:lnSpc>
              <a:defRPr sz="1200">
                <a:solidFill>
                  <a:srgbClr val="005CC5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print</a:t>
            </a:r>
            <a:r>
              <a:rPr>
                <a:solidFill>
                  <a:srgbClr val="24292E"/>
                </a:solidFill>
              </a:rPr>
              <a:t>(c)</a:t>
            </a:r>
          </a:p>
        </p:txBody>
      </p:sp>
      <p:sp>
        <p:nvSpPr>
          <p:cNvPr id="231" name="Frontend thread"/>
          <p:cNvSpPr txBox="1"/>
          <p:nvPr/>
        </p:nvSpPr>
        <p:spPr>
          <a:xfrm>
            <a:off x="1330038" y="3446286"/>
            <a:ext cx="1015661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前端线程</a:t>
            </a:r>
            <a:endParaRPr dirty="0"/>
          </a:p>
        </p:txBody>
      </p:sp>
      <p:sp>
        <p:nvSpPr>
          <p:cNvPr id="232" name="Backend thread"/>
          <p:cNvSpPr txBox="1"/>
          <p:nvPr/>
        </p:nvSpPr>
        <p:spPr>
          <a:xfrm>
            <a:off x="1326152" y="4160049"/>
            <a:ext cx="1015661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ja-JP" altLang="en-US"/>
              <a:t>后端线程</a:t>
            </a:r>
            <a:endParaRPr dirty="0"/>
          </a:p>
        </p:txBody>
      </p:sp>
      <p:sp>
        <p:nvSpPr>
          <p:cNvPr id="233" name="Line"/>
          <p:cNvSpPr/>
          <p:nvPr/>
        </p:nvSpPr>
        <p:spPr>
          <a:xfrm>
            <a:off x="3681742" y="3833283"/>
            <a:ext cx="1" cy="413341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4" name="Push"/>
          <p:cNvSpPr txBox="1"/>
          <p:nvPr/>
        </p:nvSpPr>
        <p:spPr>
          <a:xfrm>
            <a:off x="3158838" y="3894271"/>
            <a:ext cx="509400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Push</a:t>
            </a:r>
          </a:p>
        </p:txBody>
      </p:sp>
      <p:sp>
        <p:nvSpPr>
          <p:cNvPr id="235" name="Line"/>
          <p:cNvSpPr/>
          <p:nvPr/>
        </p:nvSpPr>
        <p:spPr>
          <a:xfrm>
            <a:off x="3948442" y="3833283"/>
            <a:ext cx="380834" cy="380834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6" name="Line"/>
          <p:cNvSpPr/>
          <p:nvPr/>
        </p:nvSpPr>
        <p:spPr>
          <a:xfrm>
            <a:off x="4215142" y="3845983"/>
            <a:ext cx="708719" cy="391017"/>
          </a:xfrm>
          <a:prstGeom prst="line">
            <a:avLst/>
          </a:prstGeom>
          <a:ln w="25400">
            <a:solidFill>
              <a:schemeClr val="accent1"/>
            </a:solidFill>
            <a:tailEnd type="arrow"/>
          </a:ln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7" name="Line"/>
          <p:cNvSpPr/>
          <p:nvPr/>
        </p:nvSpPr>
        <p:spPr>
          <a:xfrm flipV="1">
            <a:off x="5966181" y="3852408"/>
            <a:ext cx="1" cy="408582"/>
          </a:xfrm>
          <a:prstGeom prst="line">
            <a:avLst/>
          </a:prstGeom>
          <a:ln w="25400">
            <a:solidFill>
              <a:schemeClr val="accent1"/>
            </a:solidFill>
            <a:custDash>
              <a:ds d="200000" sp="200000"/>
            </a:custDash>
            <a:miter lim="400000"/>
            <a:tailEnd type="arrow"/>
          </a:ln>
        </p:spPr>
        <p:txBody>
          <a:bodyPr lIns="45719" rIns="45719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8" name="Wait"/>
          <p:cNvSpPr txBox="1"/>
          <p:nvPr/>
        </p:nvSpPr>
        <p:spPr>
          <a:xfrm>
            <a:off x="6091173" y="3913557"/>
            <a:ext cx="453143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/>
            </a:lvl1pPr>
          </a:lstStyle>
          <a:p>
            <a:r>
              <a:t>Wait</a:t>
            </a:r>
          </a:p>
        </p:txBody>
      </p:sp>
      <p:sp>
        <p:nvSpPr>
          <p:cNvPr id="239" name="}"/>
          <p:cNvSpPr txBox="1"/>
          <p:nvPr/>
        </p:nvSpPr>
        <p:spPr>
          <a:xfrm rot="16200000">
            <a:off x="3812552" y="2726112"/>
            <a:ext cx="400178" cy="1108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000">
                <a:latin typeface="Helvetica Neue UltraLight"/>
                <a:ea typeface="Helvetica Neue UltraLight"/>
                <a:cs typeface="Helvetica Neue UltraLight"/>
                <a:sym typeface="Helvetica Neue UltraLight"/>
              </a:defRPr>
            </a:lvl1pPr>
          </a:lstStyle>
          <a:p>
            <a:r>
              <a:t>}</a:t>
            </a:r>
          </a:p>
        </p:txBody>
      </p:sp>
      <p:sp>
        <p:nvSpPr>
          <p:cNvPr id="240" name="Overlapped"/>
          <p:cNvSpPr/>
          <p:nvPr/>
        </p:nvSpPr>
        <p:spPr>
          <a:xfrm>
            <a:off x="4104632" y="2714713"/>
            <a:ext cx="1821260" cy="445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6" y="0"/>
                </a:moveTo>
                <a:cubicBezTo>
                  <a:pt x="1410" y="0"/>
                  <a:pt x="1073" y="1379"/>
                  <a:pt x="1073" y="3080"/>
                </a:cubicBezTo>
                <a:lnTo>
                  <a:pt x="1073" y="14015"/>
                </a:lnTo>
                <a:lnTo>
                  <a:pt x="0" y="21600"/>
                </a:lnTo>
                <a:lnTo>
                  <a:pt x="2561" y="19117"/>
                </a:lnTo>
                <a:lnTo>
                  <a:pt x="20847" y="19117"/>
                </a:lnTo>
                <a:cubicBezTo>
                  <a:pt x="21263" y="19117"/>
                  <a:pt x="21600" y="17738"/>
                  <a:pt x="21600" y="16036"/>
                </a:cubicBezTo>
                <a:lnTo>
                  <a:pt x="21600" y="3080"/>
                </a:lnTo>
                <a:cubicBezTo>
                  <a:pt x="21600" y="1379"/>
                  <a:pt x="21263" y="0"/>
                  <a:pt x="20847" y="0"/>
                </a:cubicBezTo>
                <a:lnTo>
                  <a:pt x="1826" y="0"/>
                </a:lnTo>
                <a:close/>
              </a:path>
            </a:pathLst>
          </a:custGeom>
          <a:solidFill>
            <a:schemeClr val="accent2">
              <a:lumOff val="10931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spcBef>
                <a:spcPts val="900"/>
              </a:spcBef>
              <a:defRPr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重叠</a:t>
            </a:r>
            <a:endParaRPr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Automatic Parallelism"/>
          <p:cNvSpPr txBox="1">
            <a:spLocks noGrp="1"/>
          </p:cNvSpPr>
          <p:nvPr>
            <p:ph type="title"/>
          </p:nvPr>
        </p:nvSpPr>
        <p:spPr>
          <a:xfrm>
            <a:off x="410164" y="1543425"/>
            <a:ext cx="3209746" cy="205665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自动并行</a:t>
            </a:r>
            <a:endParaRPr dirty="0"/>
          </a:p>
        </p:txBody>
      </p:sp>
      <p:pic>
        <p:nvPicPr>
          <p:cNvPr id="24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3350" y="1198400"/>
            <a:ext cx="4207942" cy="274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DeckTemplate-AWS">
  <a:themeElements>
    <a:clrScheme name="DeckTemplate-AWS">
      <a:dk1>
        <a:srgbClr val="474746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ckTemplate-AWS">
  <a:themeElements>
    <a:clrScheme name="DeckTemplate-AW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1218</Words>
  <Application>Microsoft Office PowerPoint</Application>
  <PresentationFormat>On-screen Show (16:9)</PresentationFormat>
  <Paragraphs>234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Helvetica Light</vt:lpstr>
      <vt:lpstr>Helvetica Neue UltraLight</vt:lpstr>
      <vt:lpstr>Menlo</vt:lpstr>
      <vt:lpstr>Monaco</vt:lpstr>
      <vt:lpstr>PT Sans Narrow</vt:lpstr>
      <vt:lpstr>Seravek</vt:lpstr>
      <vt:lpstr>Arial</vt:lpstr>
      <vt:lpstr>DeckTemplate-AWS</vt:lpstr>
      <vt:lpstr>PowerPoint Presentation</vt:lpstr>
      <vt:lpstr>概要</vt:lpstr>
      <vt:lpstr>命令式与符号式编程的混合</vt:lpstr>
      <vt:lpstr>命令式编程</vt:lpstr>
      <vt:lpstr>符号式编程</vt:lpstr>
      <vt:lpstr>Gluon 中的混合编程</vt:lpstr>
      <vt:lpstr>异步计算</vt:lpstr>
      <vt:lpstr>异步计算</vt:lpstr>
      <vt:lpstr>自动并行</vt:lpstr>
      <vt:lpstr>编写并行程序很痛苦…</vt:lpstr>
      <vt:lpstr>自动并行</vt:lpstr>
      <vt:lpstr>多GPU训练</vt:lpstr>
      <vt:lpstr>数据并行</vt:lpstr>
      <vt:lpstr>分布训练</vt:lpstr>
      <vt:lpstr>分布计算</vt:lpstr>
      <vt:lpstr>GPU机器层次结构</vt:lpstr>
      <vt:lpstr>一次迭代</vt:lpstr>
      <vt:lpstr>一次迭代</vt:lpstr>
      <vt:lpstr>一次迭代</vt:lpstr>
      <vt:lpstr>一次迭代</vt:lpstr>
      <vt:lpstr>一次迭代</vt:lpstr>
      <vt:lpstr>一次迭代</vt:lpstr>
      <vt:lpstr>一次迭代</vt:lpstr>
      <vt:lpstr>一次迭代</vt:lpstr>
      <vt:lpstr>同步 SGD</vt:lpstr>
      <vt:lpstr>性能</vt:lpstr>
      <vt:lpstr>性能权衡</vt:lpstr>
      <vt:lpstr>实际建议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SHUAI ZHANG</cp:lastModifiedBy>
  <cp:revision>58</cp:revision>
  <dcterms:modified xsi:type="dcterms:W3CDTF">2019-10-28T14:12:02Z</dcterms:modified>
</cp:coreProperties>
</file>